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drawings/drawing1.xml" ContentType="application/vnd.openxmlformats-officedocument.drawingml.chartshapes+xml"/>
  <Override PartName="/ppt/drawings/drawing2.xml" ContentType="application/vnd.openxmlformats-officedocument.drawingml.chartshapes+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colors10.xml" ContentType="application/vnd.ms-office.chartcolorstyle+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style10.xml" ContentType="application/vnd.ms-office.chartstyle+xml"/>
  <Override PartName="/ppt/charts/colors14.xml" ContentType="application/vnd.ms-office.chartcolorstyle+xml"/>
  <Override PartName="/ppt/charts/chart11.xml" ContentType="application/vnd.openxmlformats-officedocument.drawingml.chart+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ppt/tags/tag3.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40"/>
  </p:notesMasterIdLst>
  <p:sldIdLst>
    <p:sldId id="288" r:id="rId2"/>
    <p:sldId id="324" r:id="rId3"/>
    <p:sldId id="290" r:id="rId4"/>
    <p:sldId id="292" r:id="rId5"/>
    <p:sldId id="293" r:id="rId6"/>
    <p:sldId id="294" r:id="rId7"/>
    <p:sldId id="325" r:id="rId8"/>
    <p:sldId id="296" r:id="rId9"/>
    <p:sldId id="308" r:id="rId10"/>
    <p:sldId id="298" r:id="rId11"/>
    <p:sldId id="297" r:id="rId12"/>
    <p:sldId id="291" r:id="rId13"/>
    <p:sldId id="299" r:id="rId14"/>
    <p:sldId id="300" r:id="rId15"/>
    <p:sldId id="302" r:id="rId16"/>
    <p:sldId id="303" r:id="rId17"/>
    <p:sldId id="304" r:id="rId18"/>
    <p:sldId id="306" r:id="rId19"/>
    <p:sldId id="326" r:id="rId20"/>
    <p:sldId id="327" r:id="rId21"/>
    <p:sldId id="328" r:id="rId22"/>
    <p:sldId id="329" r:id="rId23"/>
    <p:sldId id="503" r:id="rId24"/>
    <p:sldId id="504" r:id="rId25"/>
    <p:sldId id="16673414" r:id="rId26"/>
    <p:sldId id="335" r:id="rId27"/>
    <p:sldId id="457" r:id="rId28"/>
    <p:sldId id="502" r:id="rId29"/>
    <p:sldId id="489" r:id="rId30"/>
    <p:sldId id="505" r:id="rId31"/>
    <p:sldId id="488" r:id="rId32"/>
    <p:sldId id="320" r:id="rId33"/>
    <p:sldId id="494" r:id="rId34"/>
    <p:sldId id="493" r:id="rId35"/>
    <p:sldId id="487" r:id="rId36"/>
    <p:sldId id="289" r:id="rId37"/>
    <p:sldId id="314" r:id="rId38"/>
    <p:sldId id="428"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0" d="100"/>
          <a:sy n="60" d="100"/>
        </p:scale>
        <p:origin x="84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file:///D:\Documents\Austasia%20Genetics\presentations\2024%20&#30003;&#32852;&#21271;&#20140;&#20250;&#35758;\&#26757;&#24635;&#32321;&#32946;&#25968;&#2545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Documents\Austasia%20Genetics\presentations\2024%20&#30003;&#32852;&#21271;&#20140;&#20250;&#35758;\&#26757;&#24635;&#32321;&#32946;&#25968;&#2545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'21天PR'!$B$2</c:f>
              <c:strCache>
                <c:ptCount val="1"/>
                <c:pt idx="0">
                  <c:v>2019</c:v>
                </c:pt>
              </c:strCache>
            </c:strRef>
          </c:tx>
          <c:spPr>
            <a:solidFill>
              <a:schemeClr val="accent6">
                <a:lumMod val="40000"/>
                <a:lumOff val="60000"/>
              </a:schemeClr>
            </a:solidFill>
            <a:ln>
              <a:solidFill>
                <a:schemeClr val="tx1"/>
              </a:solidFill>
            </a:ln>
            <a:effectLst/>
          </c:spPr>
          <c:invertIfNegative val="0"/>
          <c:cat>
            <c:strRef>
              <c:f>'21天PR'!$A$3:$A$10</c:f>
              <c:strCache>
                <c:ptCount val="8"/>
                <c:pt idx="0">
                  <c:v>DYAA</c:v>
                </c:pt>
                <c:pt idx="1">
                  <c:v>TAAA</c:v>
                </c:pt>
                <c:pt idx="2">
                  <c:v>DXAA</c:v>
                </c:pt>
                <c:pt idx="3">
                  <c:v>DSAA</c:v>
                </c:pt>
                <c:pt idx="4">
                  <c:v>XHAA</c:v>
                </c:pt>
                <c:pt idx="5">
                  <c:v>CFAA</c:v>
                </c:pt>
                <c:pt idx="6">
                  <c:v>CAAA</c:v>
                </c:pt>
                <c:pt idx="7">
                  <c:v>AVE.</c:v>
                </c:pt>
              </c:strCache>
            </c:strRef>
          </c:cat>
          <c:val>
            <c:numRef>
              <c:f>'21天PR'!$B$3:$B$10</c:f>
              <c:numCache>
                <c:formatCode>0.00%</c:formatCode>
                <c:ptCount val="8"/>
                <c:pt idx="0">
                  <c:v>0.28861566031161334</c:v>
                </c:pt>
                <c:pt idx="1">
                  <c:v>0.28305619419344491</c:v>
                </c:pt>
                <c:pt idx="2">
                  <c:v>0.29224917763157893</c:v>
                </c:pt>
                <c:pt idx="3">
                  <c:v>0.30890552811852795</c:v>
                </c:pt>
                <c:pt idx="4">
                  <c:v>0.30133509315193663</c:v>
                </c:pt>
                <c:pt idx="5">
                  <c:v>0.33697511449539258</c:v>
                </c:pt>
                <c:pt idx="6">
                  <c:v>0.33366621629560006</c:v>
                </c:pt>
                <c:pt idx="7">
                  <c:v>0.30640042631401349</c:v>
                </c:pt>
              </c:numCache>
            </c:numRef>
          </c:val>
          <c:extLst>
            <c:ext xmlns:c16="http://schemas.microsoft.com/office/drawing/2014/chart" uri="{C3380CC4-5D6E-409C-BE32-E72D297353CC}">
              <c16:uniqueId val="{00000000-8C89-4FA8-B51F-7ECFC447E8DD}"/>
            </c:ext>
          </c:extLst>
        </c:ser>
        <c:ser>
          <c:idx val="1"/>
          <c:order val="1"/>
          <c:tx>
            <c:strRef>
              <c:f>'21天PR'!$C$2</c:f>
              <c:strCache>
                <c:ptCount val="1"/>
                <c:pt idx="0">
                  <c:v>2020</c:v>
                </c:pt>
              </c:strCache>
            </c:strRef>
          </c:tx>
          <c:spPr>
            <a:solidFill>
              <a:schemeClr val="accent6">
                <a:lumMod val="60000"/>
                <a:lumOff val="40000"/>
              </a:schemeClr>
            </a:solidFill>
            <a:ln>
              <a:solidFill>
                <a:schemeClr val="tx1"/>
              </a:solidFill>
            </a:ln>
            <a:effectLst/>
          </c:spPr>
          <c:invertIfNegative val="0"/>
          <c:cat>
            <c:strRef>
              <c:f>'21天PR'!$A$3:$A$10</c:f>
              <c:strCache>
                <c:ptCount val="8"/>
                <c:pt idx="0">
                  <c:v>DYAA</c:v>
                </c:pt>
                <c:pt idx="1">
                  <c:v>TAAA</c:v>
                </c:pt>
                <c:pt idx="2">
                  <c:v>DXAA</c:v>
                </c:pt>
                <c:pt idx="3">
                  <c:v>DSAA</c:v>
                </c:pt>
                <c:pt idx="4">
                  <c:v>XHAA</c:v>
                </c:pt>
                <c:pt idx="5">
                  <c:v>CFAA</c:v>
                </c:pt>
                <c:pt idx="6">
                  <c:v>CAAA</c:v>
                </c:pt>
                <c:pt idx="7">
                  <c:v>AVE.</c:v>
                </c:pt>
              </c:strCache>
            </c:strRef>
          </c:cat>
          <c:val>
            <c:numRef>
              <c:f>'21天PR'!$C$3:$C$10</c:f>
              <c:numCache>
                <c:formatCode>0.00%</c:formatCode>
                <c:ptCount val="8"/>
                <c:pt idx="0">
                  <c:v>0.34520816726960574</c:v>
                </c:pt>
                <c:pt idx="1">
                  <c:v>0.35895270270270269</c:v>
                </c:pt>
                <c:pt idx="2">
                  <c:v>0.3289048919791408</c:v>
                </c:pt>
                <c:pt idx="3">
                  <c:v>0.32689220183486239</c:v>
                </c:pt>
                <c:pt idx="4">
                  <c:v>0.31463323152762152</c:v>
                </c:pt>
                <c:pt idx="5">
                  <c:v>0.37148475909537859</c:v>
                </c:pt>
                <c:pt idx="6">
                  <c:v>0.34851814456257052</c:v>
                </c:pt>
                <c:pt idx="7">
                  <c:v>0.34208487128169746</c:v>
                </c:pt>
              </c:numCache>
            </c:numRef>
          </c:val>
          <c:extLst>
            <c:ext xmlns:c16="http://schemas.microsoft.com/office/drawing/2014/chart" uri="{C3380CC4-5D6E-409C-BE32-E72D297353CC}">
              <c16:uniqueId val="{00000001-8C89-4FA8-B51F-7ECFC447E8DD}"/>
            </c:ext>
          </c:extLst>
        </c:ser>
        <c:ser>
          <c:idx val="2"/>
          <c:order val="2"/>
          <c:tx>
            <c:strRef>
              <c:f>'21天PR'!$D$2</c:f>
              <c:strCache>
                <c:ptCount val="1"/>
                <c:pt idx="0">
                  <c:v>2021</c:v>
                </c:pt>
              </c:strCache>
            </c:strRef>
          </c:tx>
          <c:spPr>
            <a:solidFill>
              <a:schemeClr val="accent6"/>
            </a:solidFill>
            <a:ln>
              <a:solidFill>
                <a:schemeClr val="tx1"/>
              </a:solidFill>
            </a:ln>
            <a:effectLst/>
          </c:spPr>
          <c:invertIfNegative val="0"/>
          <c:cat>
            <c:strRef>
              <c:f>'21天PR'!$A$3:$A$10</c:f>
              <c:strCache>
                <c:ptCount val="8"/>
                <c:pt idx="0">
                  <c:v>DYAA</c:v>
                </c:pt>
                <c:pt idx="1">
                  <c:v>TAAA</c:v>
                </c:pt>
                <c:pt idx="2">
                  <c:v>DXAA</c:v>
                </c:pt>
                <c:pt idx="3">
                  <c:v>DSAA</c:v>
                </c:pt>
                <c:pt idx="4">
                  <c:v>XHAA</c:v>
                </c:pt>
                <c:pt idx="5">
                  <c:v>CFAA</c:v>
                </c:pt>
                <c:pt idx="6">
                  <c:v>CAAA</c:v>
                </c:pt>
                <c:pt idx="7">
                  <c:v>AVE.</c:v>
                </c:pt>
              </c:strCache>
            </c:strRef>
          </c:cat>
          <c:val>
            <c:numRef>
              <c:f>'21天PR'!$D$3:$D$10</c:f>
              <c:numCache>
                <c:formatCode>0.00%</c:formatCode>
                <c:ptCount val="8"/>
                <c:pt idx="0">
                  <c:v>0.38396427619301521</c:v>
                </c:pt>
                <c:pt idx="1">
                  <c:v>0.36761197985687782</c:v>
                </c:pt>
                <c:pt idx="2">
                  <c:v>0.35082944530845001</c:v>
                </c:pt>
                <c:pt idx="3">
                  <c:v>0.31498559077809796</c:v>
                </c:pt>
                <c:pt idx="4">
                  <c:v>0.31790037373793717</c:v>
                </c:pt>
                <c:pt idx="5">
                  <c:v>0.35568204381494473</c:v>
                </c:pt>
                <c:pt idx="6">
                  <c:v>0.35424525564389764</c:v>
                </c:pt>
                <c:pt idx="7">
                  <c:v>0.34931699504760294</c:v>
                </c:pt>
              </c:numCache>
            </c:numRef>
          </c:val>
          <c:extLst>
            <c:ext xmlns:c16="http://schemas.microsoft.com/office/drawing/2014/chart" uri="{C3380CC4-5D6E-409C-BE32-E72D297353CC}">
              <c16:uniqueId val="{00000002-8C89-4FA8-B51F-7ECFC447E8DD}"/>
            </c:ext>
          </c:extLst>
        </c:ser>
        <c:ser>
          <c:idx val="3"/>
          <c:order val="3"/>
          <c:tx>
            <c:strRef>
              <c:f>'21天PR'!$E$2</c:f>
              <c:strCache>
                <c:ptCount val="1"/>
                <c:pt idx="0">
                  <c:v>2022</c:v>
                </c:pt>
              </c:strCache>
            </c:strRef>
          </c:tx>
          <c:spPr>
            <a:solidFill>
              <a:schemeClr val="accent6">
                <a:lumMod val="75000"/>
              </a:schemeClr>
            </a:solidFill>
            <a:ln>
              <a:solidFill>
                <a:schemeClr val="tx1"/>
              </a:solidFill>
            </a:ln>
            <a:effectLst/>
          </c:spPr>
          <c:invertIfNegative val="0"/>
          <c:cat>
            <c:strRef>
              <c:f>'21天PR'!$A$3:$A$10</c:f>
              <c:strCache>
                <c:ptCount val="8"/>
                <c:pt idx="0">
                  <c:v>DYAA</c:v>
                </c:pt>
                <c:pt idx="1">
                  <c:v>TAAA</c:v>
                </c:pt>
                <c:pt idx="2">
                  <c:v>DXAA</c:v>
                </c:pt>
                <c:pt idx="3">
                  <c:v>DSAA</c:v>
                </c:pt>
                <c:pt idx="4">
                  <c:v>XHAA</c:v>
                </c:pt>
                <c:pt idx="5">
                  <c:v>CFAA</c:v>
                </c:pt>
                <c:pt idx="6">
                  <c:v>CAAA</c:v>
                </c:pt>
                <c:pt idx="7">
                  <c:v>AVE.</c:v>
                </c:pt>
              </c:strCache>
            </c:strRef>
          </c:cat>
          <c:val>
            <c:numRef>
              <c:f>'21天PR'!$E$3:$E$10</c:f>
              <c:numCache>
                <c:formatCode>0.00%</c:formatCode>
                <c:ptCount val="8"/>
                <c:pt idx="0">
                  <c:v>0.37279713793560354</c:v>
                </c:pt>
                <c:pt idx="1">
                  <c:v>0.37800504715101607</c:v>
                </c:pt>
                <c:pt idx="2">
                  <c:v>0.37105595288178378</c:v>
                </c:pt>
                <c:pt idx="3">
                  <c:v>0.34345212798251473</c:v>
                </c:pt>
                <c:pt idx="4">
                  <c:v>0.35056592230039768</c:v>
                </c:pt>
                <c:pt idx="5">
                  <c:v>0.4046663492279437</c:v>
                </c:pt>
                <c:pt idx="6">
                  <c:v>0.37447988904299584</c:v>
                </c:pt>
                <c:pt idx="7">
                  <c:v>0.37071748950317929</c:v>
                </c:pt>
              </c:numCache>
            </c:numRef>
          </c:val>
          <c:extLst>
            <c:ext xmlns:c16="http://schemas.microsoft.com/office/drawing/2014/chart" uri="{C3380CC4-5D6E-409C-BE32-E72D297353CC}">
              <c16:uniqueId val="{00000003-8C89-4FA8-B51F-7ECFC447E8DD}"/>
            </c:ext>
          </c:extLst>
        </c:ser>
        <c:ser>
          <c:idx val="4"/>
          <c:order val="4"/>
          <c:tx>
            <c:strRef>
              <c:f>'21天PR'!$F$2</c:f>
              <c:strCache>
                <c:ptCount val="1"/>
                <c:pt idx="0">
                  <c:v>2023</c:v>
                </c:pt>
              </c:strCache>
            </c:strRef>
          </c:tx>
          <c:spPr>
            <a:solidFill>
              <a:schemeClr val="accent6">
                <a:lumMod val="50000"/>
              </a:schemeClr>
            </a:solidFill>
            <a:ln>
              <a:solidFill>
                <a:schemeClr val="tx1"/>
              </a:solidFill>
            </a:ln>
            <a:effectLst/>
          </c:spPr>
          <c:invertIfNegative val="0"/>
          <c:cat>
            <c:strRef>
              <c:f>'21天PR'!$A$3:$A$10</c:f>
              <c:strCache>
                <c:ptCount val="8"/>
                <c:pt idx="0">
                  <c:v>DYAA</c:v>
                </c:pt>
                <c:pt idx="1">
                  <c:v>TAAA</c:v>
                </c:pt>
                <c:pt idx="2">
                  <c:v>DXAA</c:v>
                </c:pt>
                <c:pt idx="3">
                  <c:v>DSAA</c:v>
                </c:pt>
                <c:pt idx="4">
                  <c:v>XHAA</c:v>
                </c:pt>
                <c:pt idx="5">
                  <c:v>CFAA</c:v>
                </c:pt>
                <c:pt idx="6">
                  <c:v>CAAA</c:v>
                </c:pt>
                <c:pt idx="7">
                  <c:v>AVE.</c:v>
                </c:pt>
              </c:strCache>
            </c:strRef>
          </c:cat>
          <c:val>
            <c:numRef>
              <c:f>'21天PR'!$F$3:$F$10</c:f>
              <c:numCache>
                <c:formatCode>0.00%</c:formatCode>
                <c:ptCount val="8"/>
                <c:pt idx="0">
                  <c:v>0.39168552036199095</c:v>
                </c:pt>
                <c:pt idx="1">
                  <c:v>0.38810619469026547</c:v>
                </c:pt>
                <c:pt idx="2">
                  <c:v>0.39592420937840783</c:v>
                </c:pt>
                <c:pt idx="3">
                  <c:v>0.38334674175382139</c:v>
                </c:pt>
                <c:pt idx="4">
                  <c:v>0.37274131792839388</c:v>
                </c:pt>
                <c:pt idx="5">
                  <c:v>0.40200217924271314</c:v>
                </c:pt>
                <c:pt idx="6">
                  <c:v>0.38916885036618959</c:v>
                </c:pt>
                <c:pt idx="7">
                  <c:v>0.3889964305316832</c:v>
                </c:pt>
              </c:numCache>
            </c:numRef>
          </c:val>
          <c:extLst>
            <c:ext xmlns:c16="http://schemas.microsoft.com/office/drawing/2014/chart" uri="{C3380CC4-5D6E-409C-BE32-E72D297353CC}">
              <c16:uniqueId val="{00000004-8C89-4FA8-B51F-7ECFC447E8DD}"/>
            </c:ext>
          </c:extLst>
        </c:ser>
        <c:dLbls>
          <c:showLegendKey val="0"/>
          <c:showVal val="0"/>
          <c:showCatName val="0"/>
          <c:showSerName val="0"/>
          <c:showPercent val="0"/>
          <c:showBubbleSize val="0"/>
        </c:dLbls>
        <c:gapWidth val="100"/>
        <c:overlap val="-16"/>
        <c:axId val="281238824"/>
        <c:axId val="281244312"/>
      </c:barChart>
      <c:catAx>
        <c:axId val="281238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crossAx val="281244312"/>
        <c:crosses val="autoZero"/>
        <c:auto val="1"/>
        <c:lblAlgn val="ctr"/>
        <c:lblOffset val="100"/>
        <c:noMultiLvlLbl val="0"/>
      </c:catAx>
      <c:valAx>
        <c:axId val="281244312"/>
        <c:scaling>
          <c:orientation val="minMax"/>
          <c:min val="0.2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crossAx val="281238824"/>
        <c:crosses val="autoZero"/>
        <c:crossBetween val="between"/>
      </c:valAx>
      <c:spPr>
        <a:noFill/>
        <a:ln>
          <a:noFill/>
        </a:ln>
        <a:effectLst/>
      </c:spPr>
    </c:plotArea>
    <c:legend>
      <c:legendPos val="b"/>
      <c:layout>
        <c:manualLayout>
          <c:xMode val="edge"/>
          <c:yMode val="edge"/>
          <c:x val="0.54905844649853563"/>
          <c:y val="3.4886018608426272E-2"/>
          <c:w val="0.43207634371790493"/>
          <c:h val="8.9857937805633586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3.6602104621015701E-2"/>
          <c:y val="9.6474634565778206E-2"/>
          <c:w val="0.84947384474607301"/>
          <c:h val="0.77423903697334495"/>
        </c:manualLayout>
      </c:layout>
      <c:barChart>
        <c:barDir val="col"/>
        <c:grouping val="clustered"/>
        <c:varyColors val="0"/>
        <c:ser>
          <c:idx val="0"/>
          <c:order val="0"/>
          <c:tx>
            <c:strRef>
              <c:f>Sheet1!$B$10</c:f>
              <c:strCache>
                <c:ptCount val="1"/>
                <c:pt idx="0">
                  <c:v>2017</c:v>
                </c:pt>
              </c:strCache>
            </c:strRef>
          </c:tx>
          <c:spPr>
            <a:solidFill>
              <a:schemeClr val="accent6">
                <a:tint val="54000"/>
              </a:schemeClr>
            </a:solidFill>
            <a:ln>
              <a:solidFill>
                <a:schemeClr val="accent6">
                  <a:lumMod val="75000"/>
                </a:schemeClr>
              </a:solid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Sheet1!$A$11:$A$12</c:f>
              <c:strCache>
                <c:ptCount val="2"/>
                <c:pt idx="0">
                  <c:v>NM</c:v>
                </c:pt>
                <c:pt idx="1">
                  <c:v>PTAM</c:v>
                </c:pt>
              </c:strCache>
            </c:strRef>
          </c:cat>
          <c:val>
            <c:numRef>
              <c:f>Sheet1!$B$11:$B$12</c:f>
              <c:numCache>
                <c:formatCode>0_ </c:formatCode>
                <c:ptCount val="2"/>
                <c:pt idx="0" formatCode="General">
                  <c:v>272</c:v>
                </c:pt>
                <c:pt idx="1">
                  <c:v>386</c:v>
                </c:pt>
              </c:numCache>
            </c:numRef>
          </c:val>
          <c:extLst>
            <c:ext xmlns:c16="http://schemas.microsoft.com/office/drawing/2014/chart" uri="{C3380CC4-5D6E-409C-BE32-E72D297353CC}">
              <c16:uniqueId val="{00000000-2B6A-46A9-98CF-75F1F2BDEC5E}"/>
            </c:ext>
          </c:extLst>
        </c:ser>
        <c:ser>
          <c:idx val="1"/>
          <c:order val="1"/>
          <c:tx>
            <c:strRef>
              <c:f>Sheet1!$C$10</c:f>
              <c:strCache>
                <c:ptCount val="1"/>
                <c:pt idx="0">
                  <c:v>2018</c:v>
                </c:pt>
              </c:strCache>
            </c:strRef>
          </c:tx>
          <c:spPr>
            <a:solidFill>
              <a:schemeClr val="accent6">
                <a:tint val="77000"/>
              </a:schemeClr>
            </a:solidFill>
            <a:ln>
              <a:solidFill>
                <a:schemeClr val="accent6">
                  <a:lumMod val="75000"/>
                </a:schemeClr>
              </a:solid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Sheet1!$A$11:$A$12</c:f>
              <c:strCache>
                <c:ptCount val="2"/>
                <c:pt idx="0">
                  <c:v>NM</c:v>
                </c:pt>
                <c:pt idx="1">
                  <c:v>PTAM</c:v>
                </c:pt>
              </c:strCache>
            </c:strRef>
          </c:cat>
          <c:val>
            <c:numRef>
              <c:f>Sheet1!$C$11:$C$12</c:f>
              <c:numCache>
                <c:formatCode>0_ </c:formatCode>
                <c:ptCount val="2"/>
                <c:pt idx="0" formatCode="General">
                  <c:v>330</c:v>
                </c:pt>
                <c:pt idx="1">
                  <c:v>217</c:v>
                </c:pt>
              </c:numCache>
            </c:numRef>
          </c:val>
          <c:extLst>
            <c:ext xmlns:c16="http://schemas.microsoft.com/office/drawing/2014/chart" uri="{C3380CC4-5D6E-409C-BE32-E72D297353CC}">
              <c16:uniqueId val="{00000001-2B6A-46A9-98CF-75F1F2BDEC5E}"/>
            </c:ext>
          </c:extLst>
        </c:ser>
        <c:ser>
          <c:idx val="2"/>
          <c:order val="2"/>
          <c:tx>
            <c:strRef>
              <c:f>Sheet1!$D$10</c:f>
              <c:strCache>
                <c:ptCount val="1"/>
                <c:pt idx="0">
                  <c:v>2019</c:v>
                </c:pt>
              </c:strCache>
            </c:strRef>
          </c:tx>
          <c:spPr>
            <a:solidFill>
              <a:schemeClr val="accent6"/>
            </a:solidFill>
            <a:ln>
              <a:noFill/>
            </a:ln>
            <a:effectLst/>
          </c:spPr>
          <c:invertIfNegative val="0"/>
          <c:dLbls>
            <c:dLbl>
              <c:idx val="0"/>
              <c:layout>
                <c:manualLayout>
                  <c:x val="0"/>
                  <c:y val="6.878761822871879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B6A-46A9-98CF-75F1F2BDEC5E}"/>
                </c:ext>
              </c:extLst>
            </c:dLbl>
            <c:dLbl>
              <c:idx val="1"/>
              <c:layout>
                <c:manualLayout>
                  <c:x val="-1.8301052310507899E-2"/>
                  <c:y val="2.06362854686156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B6A-46A9-98CF-75F1F2BDEC5E}"/>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Sheet1!$A$11:$A$12</c:f>
              <c:strCache>
                <c:ptCount val="2"/>
                <c:pt idx="0">
                  <c:v>NM</c:v>
                </c:pt>
                <c:pt idx="1">
                  <c:v>PTAM</c:v>
                </c:pt>
              </c:strCache>
            </c:strRef>
          </c:cat>
          <c:val>
            <c:numRef>
              <c:f>Sheet1!$D$11:$D$12</c:f>
              <c:numCache>
                <c:formatCode>0_ </c:formatCode>
                <c:ptCount val="2"/>
                <c:pt idx="0" formatCode="General">
                  <c:v>448</c:v>
                </c:pt>
                <c:pt idx="1">
                  <c:v>509</c:v>
                </c:pt>
              </c:numCache>
            </c:numRef>
          </c:val>
          <c:extLst>
            <c:ext xmlns:c16="http://schemas.microsoft.com/office/drawing/2014/chart" uri="{C3380CC4-5D6E-409C-BE32-E72D297353CC}">
              <c16:uniqueId val="{00000004-2B6A-46A9-98CF-75F1F2BDEC5E}"/>
            </c:ext>
          </c:extLst>
        </c:ser>
        <c:ser>
          <c:idx val="3"/>
          <c:order val="3"/>
          <c:tx>
            <c:strRef>
              <c:f>Sheet1!$E$10</c:f>
              <c:strCache>
                <c:ptCount val="1"/>
                <c:pt idx="0">
                  <c:v>2020</c:v>
                </c:pt>
              </c:strCache>
            </c:strRef>
          </c:tx>
          <c:spPr>
            <a:solidFill>
              <a:schemeClr val="accent6">
                <a:shade val="76000"/>
              </a:schemeClr>
            </a:solidFill>
            <a:ln>
              <a:noFill/>
            </a:ln>
            <a:effectLst/>
          </c:spPr>
          <c:invertIfNegative val="0"/>
          <c:dLbls>
            <c:dLbl>
              <c:idx val="1"/>
              <c:layout>
                <c:manualLayout>
                  <c:x val="-9.1505261552539299E-4"/>
                  <c:y val="7.56663800515906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B6A-46A9-98CF-75F1F2BDEC5E}"/>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Sheet1!$A$11:$A$12</c:f>
              <c:strCache>
                <c:ptCount val="2"/>
                <c:pt idx="0">
                  <c:v>NM</c:v>
                </c:pt>
                <c:pt idx="1">
                  <c:v>PTAM</c:v>
                </c:pt>
              </c:strCache>
            </c:strRef>
          </c:cat>
          <c:val>
            <c:numRef>
              <c:f>Sheet1!$E$11:$E$12</c:f>
              <c:numCache>
                <c:formatCode>0_ </c:formatCode>
                <c:ptCount val="2"/>
                <c:pt idx="0" formatCode="General">
                  <c:v>451</c:v>
                </c:pt>
                <c:pt idx="1">
                  <c:v>524</c:v>
                </c:pt>
              </c:numCache>
            </c:numRef>
          </c:val>
          <c:extLst>
            <c:ext xmlns:c16="http://schemas.microsoft.com/office/drawing/2014/chart" uri="{C3380CC4-5D6E-409C-BE32-E72D297353CC}">
              <c16:uniqueId val="{00000006-2B6A-46A9-98CF-75F1F2BDEC5E}"/>
            </c:ext>
          </c:extLst>
        </c:ser>
        <c:ser>
          <c:idx val="4"/>
          <c:order val="4"/>
          <c:tx>
            <c:strRef>
              <c:f>Sheet1!$F$10</c:f>
              <c:strCache>
                <c:ptCount val="1"/>
                <c:pt idx="0">
                  <c:v>2021</c:v>
                </c:pt>
              </c:strCache>
            </c:strRef>
          </c:tx>
          <c:spPr>
            <a:solidFill>
              <a:schemeClr val="accent6">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Sheet1!$A$11:$A$12</c:f>
              <c:strCache>
                <c:ptCount val="2"/>
                <c:pt idx="0">
                  <c:v>NM</c:v>
                </c:pt>
                <c:pt idx="1">
                  <c:v>PTAM</c:v>
                </c:pt>
              </c:strCache>
            </c:strRef>
          </c:cat>
          <c:val>
            <c:numRef>
              <c:f>Sheet1!$F$11:$F$12</c:f>
              <c:numCache>
                <c:formatCode>0_ </c:formatCode>
                <c:ptCount val="2"/>
                <c:pt idx="0" formatCode="General">
                  <c:v>604</c:v>
                </c:pt>
                <c:pt idx="1">
                  <c:v>584</c:v>
                </c:pt>
              </c:numCache>
            </c:numRef>
          </c:val>
          <c:extLst>
            <c:ext xmlns:c16="http://schemas.microsoft.com/office/drawing/2014/chart" uri="{C3380CC4-5D6E-409C-BE32-E72D297353CC}">
              <c16:uniqueId val="{00000007-2B6A-46A9-98CF-75F1F2BDEC5E}"/>
            </c:ext>
          </c:extLst>
        </c:ser>
        <c:dLbls>
          <c:showLegendKey val="0"/>
          <c:showVal val="0"/>
          <c:showCatName val="0"/>
          <c:showSerName val="0"/>
          <c:showPercent val="0"/>
          <c:showBubbleSize val="0"/>
        </c:dLbls>
        <c:gapWidth val="100"/>
        <c:axId val="515322976"/>
        <c:axId val="515324152"/>
      </c:barChart>
      <c:catAx>
        <c:axId val="51532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400" b="1" i="0" u="none" strike="noStrike" kern="1200" baseline="0">
                <a:solidFill>
                  <a:srgbClr val="0053A9"/>
                </a:solidFill>
                <a:latin typeface="+mn-lt"/>
                <a:ea typeface="+mn-ea"/>
                <a:cs typeface="+mn-cs"/>
              </a:defRPr>
            </a:pPr>
            <a:endParaRPr lang="zh-CN"/>
          </a:p>
        </c:txPr>
        <c:crossAx val="515324152"/>
        <c:crosses val="autoZero"/>
        <c:auto val="1"/>
        <c:lblAlgn val="ctr"/>
        <c:lblOffset val="100"/>
        <c:noMultiLvlLbl val="0"/>
      </c:catAx>
      <c:valAx>
        <c:axId val="515324152"/>
        <c:scaling>
          <c:orientation val="minMax"/>
        </c:scaling>
        <c:delete val="1"/>
        <c:axPos val="l"/>
        <c:numFmt formatCode="General" sourceLinked="1"/>
        <c:majorTickMark val="none"/>
        <c:minorTickMark val="none"/>
        <c:tickLblPos val="nextTo"/>
        <c:crossAx val="515322976"/>
        <c:crosses val="autoZero"/>
        <c:crossBetween val="between"/>
      </c:valAx>
      <c:spPr>
        <a:noFill/>
        <a:ln>
          <a:noFill/>
        </a:ln>
        <a:effectLst/>
      </c:spPr>
    </c:plotArea>
    <c:plotVisOnly val="1"/>
    <c:dispBlanksAs val="gap"/>
    <c:showDLblsOverMax val="0"/>
    <c:extLst>
      <c:ext uri="{0b15fc19-7d7d-44ad-8c2d-2c3a37ce22c3}">
        <chartProps xmlns="https://web.wps.cn/et/2018/main" chartId="{e420875d-af5f-4acd-ade2-bfaddee75c25}"/>
      </c:ext>
    </c:extLst>
  </c:chart>
  <c:spPr>
    <a:noFill/>
    <a:ln>
      <a:noFill/>
    </a:ln>
    <a:effectLst/>
  </c:spPr>
  <c:txPr>
    <a:bodyPr/>
    <a:lstStyle/>
    <a:p>
      <a:pPr>
        <a:defRPr lang="zh-CN" sz="1200" b="1">
          <a:solidFill>
            <a:srgbClr val="0053A9"/>
          </a:solidFill>
        </a:defRPr>
      </a:pPr>
      <a:endParaRPr lang="zh-C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8.8429914689449496E-2"/>
          <c:y val="0.21323560276112"/>
          <c:w val="0.87432330565801797"/>
          <c:h val="0.64356710798851902"/>
        </c:manualLayout>
      </c:layout>
      <c:barChart>
        <c:barDir val="col"/>
        <c:grouping val="clustered"/>
        <c:varyColors val="0"/>
        <c:ser>
          <c:idx val="0"/>
          <c:order val="0"/>
          <c:tx>
            <c:strRef>
              <c:f>Sheet1!$B$13</c:f>
              <c:strCache>
                <c:ptCount val="1"/>
                <c:pt idx="0">
                  <c:v>2017</c:v>
                </c:pt>
              </c:strCache>
            </c:strRef>
          </c:tx>
          <c:spPr>
            <a:solidFill>
              <a:schemeClr val="accent6">
                <a:tint val="54000"/>
              </a:schemeClr>
            </a:solidFill>
            <a:ln>
              <a:solidFill>
                <a:schemeClr val="accent6">
                  <a:lumMod val="75000"/>
                </a:schemeClr>
              </a:solid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Sheet1!$A$14:$A$15</c:f>
              <c:strCache>
                <c:ptCount val="2"/>
                <c:pt idx="0">
                  <c:v>PTAF</c:v>
                </c:pt>
                <c:pt idx="1">
                  <c:v>PTAP</c:v>
                </c:pt>
              </c:strCache>
            </c:strRef>
          </c:cat>
          <c:val>
            <c:numRef>
              <c:f>Sheet1!$B$14:$B$15</c:f>
              <c:numCache>
                <c:formatCode>General</c:formatCode>
                <c:ptCount val="2"/>
                <c:pt idx="0">
                  <c:v>21</c:v>
                </c:pt>
                <c:pt idx="1">
                  <c:v>18</c:v>
                </c:pt>
              </c:numCache>
            </c:numRef>
          </c:val>
          <c:extLst>
            <c:ext xmlns:c16="http://schemas.microsoft.com/office/drawing/2014/chart" uri="{C3380CC4-5D6E-409C-BE32-E72D297353CC}">
              <c16:uniqueId val="{00000000-0470-4651-82FE-A957E9468593}"/>
            </c:ext>
          </c:extLst>
        </c:ser>
        <c:ser>
          <c:idx val="1"/>
          <c:order val="1"/>
          <c:tx>
            <c:strRef>
              <c:f>Sheet1!$C$13</c:f>
              <c:strCache>
                <c:ptCount val="1"/>
                <c:pt idx="0">
                  <c:v>2018</c:v>
                </c:pt>
              </c:strCache>
            </c:strRef>
          </c:tx>
          <c:spPr>
            <a:solidFill>
              <a:schemeClr val="accent6">
                <a:tint val="77000"/>
              </a:schemeClr>
            </a:solidFill>
            <a:ln>
              <a:solidFill>
                <a:schemeClr val="accent6">
                  <a:lumMod val="75000"/>
                </a:schemeClr>
              </a:solid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Sheet1!$A$14:$A$15</c:f>
              <c:strCache>
                <c:ptCount val="2"/>
                <c:pt idx="0">
                  <c:v>PTAF</c:v>
                </c:pt>
                <c:pt idx="1">
                  <c:v>PTAP</c:v>
                </c:pt>
              </c:strCache>
            </c:strRef>
          </c:cat>
          <c:val>
            <c:numRef>
              <c:f>Sheet1!$C$14:$C$15</c:f>
              <c:numCache>
                <c:formatCode>General</c:formatCode>
                <c:ptCount val="2"/>
                <c:pt idx="0">
                  <c:v>29</c:v>
                </c:pt>
                <c:pt idx="1">
                  <c:v>16</c:v>
                </c:pt>
              </c:numCache>
            </c:numRef>
          </c:val>
          <c:extLst>
            <c:ext xmlns:c16="http://schemas.microsoft.com/office/drawing/2014/chart" uri="{C3380CC4-5D6E-409C-BE32-E72D297353CC}">
              <c16:uniqueId val="{00000001-0470-4651-82FE-A957E9468593}"/>
            </c:ext>
          </c:extLst>
        </c:ser>
        <c:ser>
          <c:idx val="2"/>
          <c:order val="2"/>
          <c:tx>
            <c:strRef>
              <c:f>Sheet1!$D$13</c:f>
              <c:strCache>
                <c:ptCount val="1"/>
                <c:pt idx="0">
                  <c:v>2019</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Sheet1!$A$14:$A$15</c:f>
              <c:strCache>
                <c:ptCount val="2"/>
                <c:pt idx="0">
                  <c:v>PTAF</c:v>
                </c:pt>
                <c:pt idx="1">
                  <c:v>PTAP</c:v>
                </c:pt>
              </c:strCache>
            </c:strRef>
          </c:cat>
          <c:val>
            <c:numRef>
              <c:f>Sheet1!$D$14:$D$15</c:f>
              <c:numCache>
                <c:formatCode>General</c:formatCode>
                <c:ptCount val="2"/>
                <c:pt idx="0">
                  <c:v>46</c:v>
                </c:pt>
                <c:pt idx="1">
                  <c:v>26</c:v>
                </c:pt>
              </c:numCache>
            </c:numRef>
          </c:val>
          <c:extLst>
            <c:ext xmlns:c16="http://schemas.microsoft.com/office/drawing/2014/chart" uri="{C3380CC4-5D6E-409C-BE32-E72D297353CC}">
              <c16:uniqueId val="{00000002-0470-4651-82FE-A957E9468593}"/>
            </c:ext>
          </c:extLst>
        </c:ser>
        <c:ser>
          <c:idx val="3"/>
          <c:order val="3"/>
          <c:tx>
            <c:strRef>
              <c:f>Sheet1!$E$13</c:f>
              <c:strCache>
                <c:ptCount val="1"/>
                <c:pt idx="0">
                  <c:v>2020</c:v>
                </c:pt>
              </c:strCache>
            </c:strRef>
          </c:tx>
          <c:spPr>
            <a:solidFill>
              <a:schemeClr val="accent6">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Sheet1!$A$14:$A$15</c:f>
              <c:strCache>
                <c:ptCount val="2"/>
                <c:pt idx="0">
                  <c:v>PTAF</c:v>
                </c:pt>
                <c:pt idx="1">
                  <c:v>PTAP</c:v>
                </c:pt>
              </c:strCache>
            </c:strRef>
          </c:cat>
          <c:val>
            <c:numRef>
              <c:f>Sheet1!$E$14:$E$15</c:f>
              <c:numCache>
                <c:formatCode>General</c:formatCode>
                <c:ptCount val="2"/>
                <c:pt idx="0">
                  <c:v>47</c:v>
                </c:pt>
                <c:pt idx="1">
                  <c:v>27</c:v>
                </c:pt>
              </c:numCache>
            </c:numRef>
          </c:val>
          <c:extLst>
            <c:ext xmlns:c16="http://schemas.microsoft.com/office/drawing/2014/chart" uri="{C3380CC4-5D6E-409C-BE32-E72D297353CC}">
              <c16:uniqueId val="{00000003-0470-4651-82FE-A957E9468593}"/>
            </c:ext>
          </c:extLst>
        </c:ser>
        <c:ser>
          <c:idx val="4"/>
          <c:order val="4"/>
          <c:tx>
            <c:strRef>
              <c:f>Sheet1!$F$13</c:f>
              <c:strCache>
                <c:ptCount val="1"/>
                <c:pt idx="0">
                  <c:v>2021</c:v>
                </c:pt>
              </c:strCache>
            </c:strRef>
          </c:tx>
          <c:spPr>
            <a:solidFill>
              <a:schemeClr val="accent6">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Sheet1!$A$14:$A$15</c:f>
              <c:strCache>
                <c:ptCount val="2"/>
                <c:pt idx="0">
                  <c:v>PTAF</c:v>
                </c:pt>
                <c:pt idx="1">
                  <c:v>PTAP</c:v>
                </c:pt>
              </c:strCache>
            </c:strRef>
          </c:cat>
          <c:val>
            <c:numRef>
              <c:f>Sheet1!$F$14:$F$15</c:f>
              <c:numCache>
                <c:formatCode>General</c:formatCode>
                <c:ptCount val="2"/>
                <c:pt idx="0">
                  <c:v>59</c:v>
                </c:pt>
                <c:pt idx="1">
                  <c:v>31</c:v>
                </c:pt>
              </c:numCache>
            </c:numRef>
          </c:val>
          <c:extLst>
            <c:ext xmlns:c16="http://schemas.microsoft.com/office/drawing/2014/chart" uri="{C3380CC4-5D6E-409C-BE32-E72D297353CC}">
              <c16:uniqueId val="{00000004-0470-4651-82FE-A957E9468593}"/>
            </c:ext>
          </c:extLst>
        </c:ser>
        <c:dLbls>
          <c:showLegendKey val="0"/>
          <c:showVal val="0"/>
          <c:showCatName val="0"/>
          <c:showSerName val="0"/>
          <c:showPercent val="0"/>
          <c:showBubbleSize val="0"/>
        </c:dLbls>
        <c:gapWidth val="100"/>
        <c:axId val="514722952"/>
        <c:axId val="514720992"/>
      </c:barChart>
      <c:catAx>
        <c:axId val="514722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400" b="1" i="0" u="none" strike="noStrike" kern="1200" baseline="0">
                <a:solidFill>
                  <a:srgbClr val="0053A9"/>
                </a:solidFill>
                <a:latin typeface="+mn-lt"/>
                <a:ea typeface="+mn-ea"/>
                <a:cs typeface="+mn-cs"/>
              </a:defRPr>
            </a:pPr>
            <a:endParaRPr lang="zh-CN"/>
          </a:p>
        </c:txPr>
        <c:crossAx val="514720992"/>
        <c:crosses val="autoZero"/>
        <c:auto val="1"/>
        <c:lblAlgn val="ctr"/>
        <c:lblOffset val="100"/>
        <c:noMultiLvlLbl val="0"/>
      </c:catAx>
      <c:valAx>
        <c:axId val="514720992"/>
        <c:scaling>
          <c:orientation val="minMax"/>
        </c:scaling>
        <c:delete val="1"/>
        <c:axPos val="l"/>
        <c:numFmt formatCode="General" sourceLinked="1"/>
        <c:majorTickMark val="none"/>
        <c:minorTickMark val="none"/>
        <c:tickLblPos val="nextTo"/>
        <c:crossAx val="514722952"/>
        <c:crosses val="autoZero"/>
        <c:crossBetween val="between"/>
      </c:valAx>
      <c:spPr>
        <a:noFill/>
        <a:ln>
          <a:noFill/>
        </a:ln>
        <a:effectLst/>
      </c:spPr>
    </c:plotArea>
    <c:plotVisOnly val="1"/>
    <c:dispBlanksAs val="gap"/>
    <c:showDLblsOverMax val="0"/>
    <c:extLst>
      <c:ext uri="{0b15fc19-7d7d-44ad-8c2d-2c3a37ce22c3}">
        <chartProps xmlns="https://web.wps.cn/et/2018/main" chartId="{53f1be73-9f86-4b5f-a1c7-5466f45aad04}"/>
      </c:ext>
    </c:extLst>
  </c:chart>
  <c:spPr>
    <a:noFill/>
    <a:ln>
      <a:noFill/>
    </a:ln>
    <a:effectLst/>
  </c:spPr>
  <c:txPr>
    <a:bodyPr/>
    <a:lstStyle/>
    <a:p>
      <a:pPr>
        <a:defRPr lang="zh-CN" sz="1200" b="1">
          <a:solidFill>
            <a:srgbClr val="0053A9"/>
          </a:solidFill>
        </a:defRPr>
      </a:pPr>
      <a:endParaRPr lang="zh-C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5113796329836701"/>
          <c:y val="1.9121684790238801E-2"/>
          <c:w val="0.82494823599912304"/>
          <c:h val="0.62354421130553495"/>
        </c:manualLayout>
      </c:layout>
      <c:barChart>
        <c:barDir val="col"/>
        <c:grouping val="clustered"/>
        <c:varyColors val="0"/>
        <c:ser>
          <c:idx val="0"/>
          <c:order val="0"/>
          <c:tx>
            <c:strRef>
              <c:f>Sheet1!$B$16</c:f>
              <c:strCache>
                <c:ptCount val="1"/>
                <c:pt idx="0">
                  <c:v>2017</c:v>
                </c:pt>
              </c:strCache>
            </c:strRef>
          </c:tx>
          <c:spPr>
            <a:solidFill>
              <a:schemeClr val="accent6">
                <a:tint val="54000"/>
              </a:schemeClr>
            </a:solidFill>
            <a:ln>
              <a:solidFill>
                <a:schemeClr val="accent6">
                  <a:lumMod val="75000"/>
                </a:schemeClr>
              </a:solid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Sheet1!$A$17:$A$18</c:f>
              <c:strCache>
                <c:ptCount val="2"/>
                <c:pt idx="0">
                  <c:v>PL</c:v>
                </c:pt>
              </c:strCache>
            </c:strRef>
          </c:cat>
          <c:val>
            <c:numRef>
              <c:f>Sheet1!$B$17:$B$18</c:f>
              <c:numCache>
                <c:formatCode>General</c:formatCode>
                <c:ptCount val="2"/>
                <c:pt idx="0">
                  <c:v>1.08</c:v>
                </c:pt>
                <c:pt idx="1">
                  <c:v>-0.56999999999999995</c:v>
                </c:pt>
              </c:numCache>
            </c:numRef>
          </c:val>
          <c:extLst>
            <c:ext xmlns:c16="http://schemas.microsoft.com/office/drawing/2014/chart" uri="{C3380CC4-5D6E-409C-BE32-E72D297353CC}">
              <c16:uniqueId val="{00000000-5F31-447B-9C56-278FA74657EA}"/>
            </c:ext>
          </c:extLst>
        </c:ser>
        <c:ser>
          <c:idx val="1"/>
          <c:order val="1"/>
          <c:tx>
            <c:strRef>
              <c:f>Sheet1!$C$16</c:f>
              <c:strCache>
                <c:ptCount val="1"/>
                <c:pt idx="0">
                  <c:v>2018</c:v>
                </c:pt>
              </c:strCache>
            </c:strRef>
          </c:tx>
          <c:spPr>
            <a:solidFill>
              <a:schemeClr val="accent6">
                <a:tint val="77000"/>
              </a:schemeClr>
            </a:solidFill>
            <a:ln>
              <a:noFill/>
            </a:ln>
            <a:effectLst/>
          </c:spPr>
          <c:invertIfNegative val="0"/>
          <c:dPt>
            <c:idx val="0"/>
            <c:invertIfNegative val="0"/>
            <c:bubble3D val="0"/>
            <c:spPr>
              <a:solidFill>
                <a:schemeClr val="accent6">
                  <a:tint val="77000"/>
                </a:schemeClr>
              </a:solidFill>
              <a:ln>
                <a:solidFill>
                  <a:schemeClr val="accent6">
                    <a:lumMod val="75000"/>
                  </a:schemeClr>
                </a:solidFill>
              </a:ln>
              <a:effectLst/>
            </c:spPr>
            <c:extLst>
              <c:ext xmlns:c16="http://schemas.microsoft.com/office/drawing/2014/chart" uri="{C3380CC4-5D6E-409C-BE32-E72D297353CC}">
                <c16:uniqueId val="{00000002-5F31-447B-9C56-278FA74657EA}"/>
              </c:ext>
            </c:extLst>
          </c:dPt>
          <c:dPt>
            <c:idx val="1"/>
            <c:invertIfNegative val="0"/>
            <c:bubble3D val="0"/>
            <c:spPr>
              <a:solidFill>
                <a:schemeClr val="accent6">
                  <a:tint val="77000"/>
                </a:schemeClr>
              </a:solidFill>
              <a:ln>
                <a:solidFill>
                  <a:schemeClr val="accent6">
                    <a:lumMod val="75000"/>
                  </a:schemeClr>
                </a:solidFill>
              </a:ln>
              <a:effectLst/>
            </c:spPr>
            <c:extLst>
              <c:ext xmlns:c16="http://schemas.microsoft.com/office/drawing/2014/chart" uri="{C3380CC4-5D6E-409C-BE32-E72D297353CC}">
                <c16:uniqueId val="{00000004-5F31-447B-9C56-278FA74657EA}"/>
              </c:ext>
            </c:extLst>
          </c:dPt>
          <c:dLbls>
            <c:dLbl>
              <c:idx val="1"/>
              <c:layout>
                <c:manualLayout>
                  <c:x val="-6.3105621418942303E-3"/>
                  <c:y val="1.64121498888850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F31-447B-9C56-278FA74657EA}"/>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Sheet1!$A$17:$A$18</c:f>
              <c:strCache>
                <c:ptCount val="2"/>
                <c:pt idx="0">
                  <c:v>PL</c:v>
                </c:pt>
              </c:strCache>
            </c:strRef>
          </c:cat>
          <c:val>
            <c:numRef>
              <c:f>Sheet1!$C$17:$C$18</c:f>
              <c:numCache>
                <c:formatCode>General</c:formatCode>
                <c:ptCount val="2"/>
                <c:pt idx="0">
                  <c:v>1.51</c:v>
                </c:pt>
                <c:pt idx="1">
                  <c:v>-0.41</c:v>
                </c:pt>
              </c:numCache>
            </c:numRef>
          </c:val>
          <c:extLst>
            <c:ext xmlns:c16="http://schemas.microsoft.com/office/drawing/2014/chart" uri="{C3380CC4-5D6E-409C-BE32-E72D297353CC}">
              <c16:uniqueId val="{00000005-5F31-447B-9C56-278FA74657EA}"/>
            </c:ext>
          </c:extLst>
        </c:ser>
        <c:ser>
          <c:idx val="2"/>
          <c:order val="2"/>
          <c:tx>
            <c:strRef>
              <c:f>Sheet1!$D$16</c:f>
              <c:strCache>
                <c:ptCount val="1"/>
                <c:pt idx="0">
                  <c:v>2019</c:v>
                </c:pt>
              </c:strCache>
            </c:strRef>
          </c:tx>
          <c:spPr>
            <a:solidFill>
              <a:schemeClr val="accent6"/>
            </a:solidFill>
            <a:ln>
              <a:noFill/>
            </a:ln>
            <a:effectLst/>
          </c:spPr>
          <c:invertIfNegative val="0"/>
          <c:dLbls>
            <c:dLbl>
              <c:idx val="0"/>
              <c:layout>
                <c:manualLayout>
                  <c:x val="-3.9441013386838997E-3"/>
                  <c:y val="-2.00967120860411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F31-447B-9C56-278FA74657EA}"/>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Sheet1!$A$17:$A$18</c:f>
              <c:strCache>
                <c:ptCount val="2"/>
                <c:pt idx="0">
                  <c:v>PL</c:v>
                </c:pt>
              </c:strCache>
            </c:strRef>
          </c:cat>
          <c:val>
            <c:numRef>
              <c:f>Sheet1!$D$17:$D$18</c:f>
              <c:numCache>
                <c:formatCode>General</c:formatCode>
                <c:ptCount val="2"/>
                <c:pt idx="0">
                  <c:v>1.75</c:v>
                </c:pt>
                <c:pt idx="1">
                  <c:v>-0.64</c:v>
                </c:pt>
              </c:numCache>
            </c:numRef>
          </c:val>
          <c:extLst>
            <c:ext xmlns:c16="http://schemas.microsoft.com/office/drawing/2014/chart" uri="{C3380CC4-5D6E-409C-BE32-E72D297353CC}">
              <c16:uniqueId val="{00000007-5F31-447B-9C56-278FA74657EA}"/>
            </c:ext>
          </c:extLst>
        </c:ser>
        <c:ser>
          <c:idx val="3"/>
          <c:order val="3"/>
          <c:tx>
            <c:strRef>
              <c:f>Sheet1!$E$16</c:f>
              <c:strCache>
                <c:ptCount val="1"/>
                <c:pt idx="0">
                  <c:v>2020</c:v>
                </c:pt>
              </c:strCache>
            </c:strRef>
          </c:tx>
          <c:spPr>
            <a:solidFill>
              <a:schemeClr val="accent6">
                <a:shade val="76000"/>
              </a:schemeClr>
            </a:solidFill>
            <a:ln>
              <a:noFill/>
            </a:ln>
            <a:effectLst/>
          </c:spPr>
          <c:invertIfNegative val="0"/>
          <c:dLbls>
            <c:dLbl>
              <c:idx val="1"/>
              <c:layout>
                <c:manualLayout>
                  <c:x val="3.1552810709469998E-3"/>
                  <c:y val="7.542948778230380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F31-447B-9C56-278FA74657EA}"/>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Sheet1!$A$17:$A$18</c:f>
              <c:strCache>
                <c:ptCount val="2"/>
                <c:pt idx="0">
                  <c:v>PL</c:v>
                </c:pt>
              </c:strCache>
            </c:strRef>
          </c:cat>
          <c:val>
            <c:numRef>
              <c:f>Sheet1!$E$17:$E$18</c:f>
              <c:numCache>
                <c:formatCode>General</c:formatCode>
                <c:ptCount val="2"/>
                <c:pt idx="0">
                  <c:v>1.78</c:v>
                </c:pt>
                <c:pt idx="1">
                  <c:v>-0.35</c:v>
                </c:pt>
              </c:numCache>
            </c:numRef>
          </c:val>
          <c:extLst>
            <c:ext xmlns:c16="http://schemas.microsoft.com/office/drawing/2014/chart" uri="{C3380CC4-5D6E-409C-BE32-E72D297353CC}">
              <c16:uniqueId val="{00000009-5F31-447B-9C56-278FA74657EA}"/>
            </c:ext>
          </c:extLst>
        </c:ser>
        <c:ser>
          <c:idx val="4"/>
          <c:order val="4"/>
          <c:tx>
            <c:strRef>
              <c:f>Sheet1!$F$16</c:f>
              <c:strCache>
                <c:ptCount val="1"/>
                <c:pt idx="0">
                  <c:v>2021</c:v>
                </c:pt>
              </c:strCache>
            </c:strRef>
          </c:tx>
          <c:spPr>
            <a:solidFill>
              <a:schemeClr val="accent6">
                <a:shade val="53000"/>
              </a:schemeClr>
            </a:solidFill>
            <a:ln>
              <a:noFill/>
            </a:ln>
            <a:effectLst/>
          </c:spPr>
          <c:invertIfNegative val="0"/>
          <c:dLbls>
            <c:dLbl>
              <c:idx val="1"/>
              <c:layout>
                <c:manualLayout>
                  <c:x val="1.5776405354735599E-2"/>
                  <c:y val="1.005766099295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F31-447B-9C56-278FA74657EA}"/>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Sheet1!$A$17:$A$18</c:f>
              <c:strCache>
                <c:ptCount val="2"/>
                <c:pt idx="0">
                  <c:v>PL</c:v>
                </c:pt>
              </c:strCache>
            </c:strRef>
          </c:cat>
          <c:val>
            <c:numRef>
              <c:f>Sheet1!$F$17:$F$18</c:f>
              <c:numCache>
                <c:formatCode>General</c:formatCode>
                <c:ptCount val="2"/>
                <c:pt idx="0">
                  <c:v>2.88</c:v>
                </c:pt>
                <c:pt idx="1">
                  <c:v>0.02</c:v>
                </c:pt>
              </c:numCache>
            </c:numRef>
          </c:val>
          <c:extLst>
            <c:ext xmlns:c16="http://schemas.microsoft.com/office/drawing/2014/chart" uri="{C3380CC4-5D6E-409C-BE32-E72D297353CC}">
              <c16:uniqueId val="{0000000B-5F31-447B-9C56-278FA74657EA}"/>
            </c:ext>
          </c:extLst>
        </c:ser>
        <c:dLbls>
          <c:showLegendKey val="0"/>
          <c:showVal val="0"/>
          <c:showCatName val="0"/>
          <c:showSerName val="0"/>
          <c:showPercent val="0"/>
          <c:showBubbleSize val="0"/>
        </c:dLbls>
        <c:gapWidth val="100"/>
        <c:axId val="514721776"/>
        <c:axId val="514723344"/>
      </c:barChart>
      <c:catAx>
        <c:axId val="514721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400" b="1" i="0" u="none" strike="noStrike" kern="1200" baseline="0">
                <a:solidFill>
                  <a:srgbClr val="0053A9"/>
                </a:solidFill>
                <a:latin typeface="+mn-lt"/>
                <a:ea typeface="+mn-ea"/>
                <a:cs typeface="+mn-cs"/>
              </a:defRPr>
            </a:pPr>
            <a:endParaRPr lang="zh-CN"/>
          </a:p>
        </c:txPr>
        <c:crossAx val="514723344"/>
        <c:crosses val="autoZero"/>
        <c:auto val="1"/>
        <c:lblAlgn val="ctr"/>
        <c:lblOffset val="100"/>
        <c:noMultiLvlLbl val="0"/>
      </c:catAx>
      <c:valAx>
        <c:axId val="514723344"/>
        <c:scaling>
          <c:orientation val="minMax"/>
        </c:scaling>
        <c:delete val="1"/>
        <c:axPos val="l"/>
        <c:numFmt formatCode="General" sourceLinked="1"/>
        <c:majorTickMark val="none"/>
        <c:minorTickMark val="none"/>
        <c:tickLblPos val="nextTo"/>
        <c:crossAx val="514721776"/>
        <c:crosses val="autoZero"/>
        <c:crossBetween val="between"/>
        <c:majorUnit val="0.1"/>
      </c:valAx>
      <c:spPr>
        <a:noFill/>
        <a:ln>
          <a:noFill/>
        </a:ln>
        <a:effectLst/>
      </c:spPr>
    </c:plotArea>
    <c:plotVisOnly val="1"/>
    <c:dispBlanksAs val="gap"/>
    <c:showDLblsOverMax val="0"/>
    <c:extLst>
      <c:ext uri="{0b15fc19-7d7d-44ad-8c2d-2c3a37ce22c3}">
        <chartProps xmlns="https://web.wps.cn/et/2018/main" chartId="{698bce3e-abeb-486d-851a-b31b278be40a}"/>
      </c:ext>
    </c:extLst>
  </c:chart>
  <c:spPr>
    <a:noFill/>
    <a:ln>
      <a:noFill/>
    </a:ln>
    <a:effectLst/>
  </c:spPr>
  <c:txPr>
    <a:bodyPr/>
    <a:lstStyle/>
    <a:p>
      <a:pPr>
        <a:defRPr lang="zh-CN" sz="1200" b="1">
          <a:solidFill>
            <a:srgbClr val="0053A9"/>
          </a:solidFill>
        </a:defRPr>
      </a:pPr>
      <a:endParaRPr lang="zh-C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3.6532507739938103E-2"/>
          <c:y val="9.66604438913089E-2"/>
          <c:w val="0.85572755417956703"/>
          <c:h val="0.76959137108483699"/>
        </c:manualLayout>
      </c:layout>
      <c:barChart>
        <c:barDir val="col"/>
        <c:grouping val="clustered"/>
        <c:varyColors val="0"/>
        <c:ser>
          <c:idx val="0"/>
          <c:order val="0"/>
          <c:tx>
            <c:strRef>
              <c:f>Sheet1!$B$10</c:f>
              <c:strCache>
                <c:ptCount val="1"/>
                <c:pt idx="0">
                  <c:v>2017</c:v>
                </c:pt>
              </c:strCache>
            </c:strRef>
          </c:tx>
          <c:spPr>
            <a:solidFill>
              <a:schemeClr val="accent6">
                <a:tint val="54000"/>
              </a:schemeClr>
            </a:solidFill>
            <a:ln>
              <a:solidFill>
                <a:schemeClr val="accent6">
                  <a:lumMod val="75000"/>
                </a:schemeClr>
              </a:solidFill>
            </a:ln>
            <a:effectLst/>
          </c:spPr>
          <c:invertIfNegative val="0"/>
          <c:dLbls>
            <c:dLbl>
              <c:idx val="0"/>
              <c:layout>
                <c:manualLayout>
                  <c:x val="-1.42417298456888E-2"/>
                  <c:y val="2.7417940212358299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0928792569659399"/>
                      <c:h val="0.11101752021563301"/>
                    </c:manualLayout>
                  </c15:layout>
                </c:ext>
                <c:ext xmlns:c16="http://schemas.microsoft.com/office/drawing/2014/chart" uri="{C3380CC4-5D6E-409C-BE32-E72D297353CC}">
                  <c16:uniqueId val="{00000000-0117-4766-BB3A-268EDB6C58CF}"/>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c:f>
              <c:strCache>
                <c:ptCount val="1"/>
                <c:pt idx="0">
                  <c:v>TPI</c:v>
                </c:pt>
              </c:strCache>
            </c:strRef>
          </c:cat>
          <c:val>
            <c:numRef>
              <c:f>Sheet1!$B$11</c:f>
              <c:numCache>
                <c:formatCode>General</c:formatCode>
                <c:ptCount val="1"/>
                <c:pt idx="0">
                  <c:v>2608</c:v>
                </c:pt>
              </c:numCache>
            </c:numRef>
          </c:val>
          <c:extLst>
            <c:ext xmlns:c16="http://schemas.microsoft.com/office/drawing/2014/chart" uri="{C3380CC4-5D6E-409C-BE32-E72D297353CC}">
              <c16:uniqueId val="{00000001-0117-4766-BB3A-268EDB6C58CF}"/>
            </c:ext>
          </c:extLst>
        </c:ser>
        <c:ser>
          <c:idx val="1"/>
          <c:order val="1"/>
          <c:tx>
            <c:strRef>
              <c:f>Sheet1!$C$10</c:f>
              <c:strCache>
                <c:ptCount val="1"/>
                <c:pt idx="0">
                  <c:v>2018</c:v>
                </c:pt>
              </c:strCache>
            </c:strRef>
          </c:tx>
          <c:spPr>
            <a:solidFill>
              <a:schemeClr val="accent6">
                <a:tint val="77000"/>
              </a:schemeClr>
            </a:solidFill>
            <a:ln>
              <a:solidFill>
                <a:schemeClr val="accent6">
                  <a:lumMod val="75000"/>
                </a:schemeClr>
              </a:solidFill>
            </a:ln>
            <a:effectLst/>
          </c:spPr>
          <c:invertIfNegative val="0"/>
          <c:dLbls>
            <c:dLbl>
              <c:idx val="0"/>
              <c:layout>
                <c:manualLayout>
                  <c:x val="-6.5013042100387297E-3"/>
                  <c:y val="3.8789776355740199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1455108359133099"/>
                      <c:h val="0.11101752021563301"/>
                    </c:manualLayout>
                  </c15:layout>
                </c:ext>
                <c:ext xmlns:c16="http://schemas.microsoft.com/office/drawing/2014/chart" uri="{C3380CC4-5D6E-409C-BE32-E72D297353CC}">
                  <c16:uniqueId val="{00000002-0117-4766-BB3A-268EDB6C58CF}"/>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c:f>
              <c:strCache>
                <c:ptCount val="1"/>
                <c:pt idx="0">
                  <c:v>TPI</c:v>
                </c:pt>
              </c:strCache>
            </c:strRef>
          </c:cat>
          <c:val>
            <c:numRef>
              <c:f>Sheet1!$C$11</c:f>
              <c:numCache>
                <c:formatCode>General</c:formatCode>
                <c:ptCount val="1"/>
                <c:pt idx="0">
                  <c:v>2667</c:v>
                </c:pt>
              </c:numCache>
            </c:numRef>
          </c:val>
          <c:extLst>
            <c:ext xmlns:c16="http://schemas.microsoft.com/office/drawing/2014/chart" uri="{C3380CC4-5D6E-409C-BE32-E72D297353CC}">
              <c16:uniqueId val="{00000003-0117-4766-BB3A-268EDB6C58CF}"/>
            </c:ext>
          </c:extLst>
        </c:ser>
        <c:ser>
          <c:idx val="2"/>
          <c:order val="2"/>
          <c:tx>
            <c:strRef>
              <c:f>Sheet1!$D$10</c:f>
              <c:strCache>
                <c:ptCount val="1"/>
                <c:pt idx="0">
                  <c:v>2019</c:v>
                </c:pt>
              </c:strCache>
            </c:strRef>
          </c:tx>
          <c:spPr>
            <a:solidFill>
              <a:schemeClr val="accent6"/>
            </a:solidFill>
            <a:ln>
              <a:noFill/>
            </a:ln>
            <a:effectLst/>
          </c:spPr>
          <c:invertIfNegative val="0"/>
          <c:dLbls>
            <c:dLbl>
              <c:idx val="0"/>
              <c:layout>
                <c:manualLayout>
                  <c:x val="-1.42417298456888E-2"/>
                  <c:y val="2.9397142096503601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2476780185758499"/>
                      <c:h val="0.11101752021563301"/>
                    </c:manualLayout>
                  </c15:layout>
                </c:ext>
                <c:ext xmlns:c16="http://schemas.microsoft.com/office/drawing/2014/chart" uri="{C3380CC4-5D6E-409C-BE32-E72D297353CC}">
                  <c16:uniqueId val="{00000004-0117-4766-BB3A-268EDB6C58CF}"/>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c:f>
              <c:strCache>
                <c:ptCount val="1"/>
                <c:pt idx="0">
                  <c:v>TPI</c:v>
                </c:pt>
              </c:strCache>
            </c:strRef>
          </c:cat>
          <c:val>
            <c:numRef>
              <c:f>Sheet1!$D$11</c:f>
              <c:numCache>
                <c:formatCode>General</c:formatCode>
                <c:ptCount val="1"/>
                <c:pt idx="0">
                  <c:v>2808</c:v>
                </c:pt>
              </c:numCache>
            </c:numRef>
          </c:val>
          <c:extLst>
            <c:ext xmlns:c16="http://schemas.microsoft.com/office/drawing/2014/chart" uri="{C3380CC4-5D6E-409C-BE32-E72D297353CC}">
              <c16:uniqueId val="{00000005-0117-4766-BB3A-268EDB6C58CF}"/>
            </c:ext>
          </c:extLst>
        </c:ser>
        <c:ser>
          <c:idx val="3"/>
          <c:order val="3"/>
          <c:tx>
            <c:strRef>
              <c:f>Sheet1!$E$10</c:f>
              <c:strCache>
                <c:ptCount val="1"/>
                <c:pt idx="0">
                  <c:v>2020</c:v>
                </c:pt>
              </c:strCache>
            </c:strRef>
          </c:tx>
          <c:spPr>
            <a:solidFill>
              <a:schemeClr val="accent6">
                <a:shade val="76000"/>
              </a:schemeClr>
            </a:solidFill>
            <a:ln>
              <a:noFill/>
            </a:ln>
            <a:effectLst/>
          </c:spPr>
          <c:invertIfNegative val="0"/>
          <c:dLbls>
            <c:dLbl>
              <c:idx val="0"/>
              <c:layout>
                <c:manualLayout>
                  <c:x val="-3.4055727554180102E-3"/>
                  <c:y val="1.7499391605296399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2074303405572801"/>
                      <c:h val="0.11101752021563301"/>
                    </c:manualLayout>
                  </c15:layout>
                </c:ext>
                <c:ext xmlns:c16="http://schemas.microsoft.com/office/drawing/2014/chart" uri="{C3380CC4-5D6E-409C-BE32-E72D297353CC}">
                  <c16:uniqueId val="{00000006-0117-4766-BB3A-268EDB6C58CF}"/>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c:f>
              <c:strCache>
                <c:ptCount val="1"/>
                <c:pt idx="0">
                  <c:v>TPI</c:v>
                </c:pt>
              </c:strCache>
            </c:strRef>
          </c:cat>
          <c:val>
            <c:numRef>
              <c:f>Sheet1!$E$11</c:f>
              <c:numCache>
                <c:formatCode>General</c:formatCode>
                <c:ptCount val="1"/>
                <c:pt idx="0">
                  <c:v>2846</c:v>
                </c:pt>
              </c:numCache>
            </c:numRef>
          </c:val>
          <c:extLst>
            <c:ext xmlns:c16="http://schemas.microsoft.com/office/drawing/2014/chart" uri="{C3380CC4-5D6E-409C-BE32-E72D297353CC}">
              <c16:uniqueId val="{00000007-0117-4766-BB3A-268EDB6C58CF}"/>
            </c:ext>
          </c:extLst>
        </c:ser>
        <c:ser>
          <c:idx val="4"/>
          <c:order val="4"/>
          <c:tx>
            <c:strRef>
              <c:f>Sheet1!$F$10</c:f>
              <c:strCache>
                <c:ptCount val="1"/>
                <c:pt idx="0">
                  <c:v>2021</c:v>
                </c:pt>
              </c:strCache>
            </c:strRef>
          </c:tx>
          <c:spPr>
            <a:solidFill>
              <a:schemeClr val="accent6">
                <a:shade val="53000"/>
              </a:schemeClr>
            </a:solidFill>
            <a:ln>
              <a:noFill/>
            </a:ln>
            <a:effectLst/>
          </c:spPr>
          <c:invertIfNegative val="0"/>
          <c:dLbls>
            <c:dLbl>
              <c:idx val="0"/>
              <c:layout>
                <c:manualLayout>
                  <c:x val="-3.7149265010605502E-3"/>
                  <c:y val="4.2748180124030803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7306501547987599"/>
                      <c:h val="0.11101752021563301"/>
                    </c:manualLayout>
                  </c15:layout>
                </c:ext>
                <c:ext xmlns:c16="http://schemas.microsoft.com/office/drawing/2014/chart" uri="{C3380CC4-5D6E-409C-BE32-E72D297353CC}">
                  <c16:uniqueId val="{00000008-0117-4766-BB3A-268EDB6C58CF}"/>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c:f>
              <c:strCache>
                <c:ptCount val="1"/>
                <c:pt idx="0">
                  <c:v>TPI</c:v>
                </c:pt>
              </c:strCache>
            </c:strRef>
          </c:cat>
          <c:val>
            <c:numRef>
              <c:f>Sheet1!$F$11</c:f>
              <c:numCache>
                <c:formatCode>General</c:formatCode>
                <c:ptCount val="1"/>
                <c:pt idx="0">
                  <c:v>2992</c:v>
                </c:pt>
              </c:numCache>
            </c:numRef>
          </c:val>
          <c:extLst>
            <c:ext xmlns:c16="http://schemas.microsoft.com/office/drawing/2014/chart" uri="{C3380CC4-5D6E-409C-BE32-E72D297353CC}">
              <c16:uniqueId val="{00000009-0117-4766-BB3A-268EDB6C58CF}"/>
            </c:ext>
          </c:extLst>
        </c:ser>
        <c:dLbls>
          <c:showLegendKey val="0"/>
          <c:showVal val="0"/>
          <c:showCatName val="0"/>
          <c:showSerName val="0"/>
          <c:showPercent val="0"/>
          <c:showBubbleSize val="0"/>
        </c:dLbls>
        <c:gapWidth val="100"/>
        <c:axId val="515322976"/>
        <c:axId val="515324152"/>
      </c:barChart>
      <c:catAx>
        <c:axId val="51532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400" b="1" i="0" u="none" strike="noStrike" kern="1200" baseline="0">
                <a:solidFill>
                  <a:srgbClr val="0053A9"/>
                </a:solidFill>
                <a:latin typeface="+mn-lt"/>
                <a:ea typeface="+mn-ea"/>
                <a:cs typeface="+mn-cs"/>
              </a:defRPr>
            </a:pPr>
            <a:endParaRPr lang="zh-CN"/>
          </a:p>
        </c:txPr>
        <c:crossAx val="515324152"/>
        <c:crosses val="autoZero"/>
        <c:auto val="1"/>
        <c:lblAlgn val="ctr"/>
        <c:lblOffset val="100"/>
        <c:noMultiLvlLbl val="0"/>
      </c:catAx>
      <c:valAx>
        <c:axId val="515324152"/>
        <c:scaling>
          <c:orientation val="minMax"/>
        </c:scaling>
        <c:delete val="1"/>
        <c:axPos val="l"/>
        <c:numFmt formatCode="General" sourceLinked="1"/>
        <c:majorTickMark val="none"/>
        <c:minorTickMark val="none"/>
        <c:tickLblPos val="nextTo"/>
        <c:crossAx val="515322976"/>
        <c:crosses val="autoZero"/>
        <c:crossBetween val="between"/>
      </c:valAx>
      <c:spPr>
        <a:noFill/>
        <a:ln>
          <a:noFill/>
        </a:ln>
        <a:effectLst/>
      </c:spPr>
    </c:plotArea>
    <c:plotVisOnly val="1"/>
    <c:dispBlanksAs val="gap"/>
    <c:showDLblsOverMax val="0"/>
    <c:extLst>
      <c:ext uri="{0b15fc19-7d7d-44ad-8c2d-2c3a37ce22c3}">
        <chartProps xmlns="https://web.wps.cn/et/2018/main" chartId="{e420875d-af5f-4acd-ade2-bfaddee75c25}"/>
      </c:ext>
    </c:extLst>
  </c:chart>
  <c:spPr>
    <a:noFill/>
    <a:ln>
      <a:noFill/>
    </a:ln>
    <a:effectLst/>
  </c:spPr>
  <c:txPr>
    <a:bodyPr/>
    <a:lstStyle/>
    <a:p>
      <a:pPr>
        <a:defRPr lang="zh-CN" sz="1200" b="1">
          <a:solidFill>
            <a:srgbClr val="0053A9"/>
          </a:solidFill>
        </a:defRPr>
      </a:pPr>
      <a:endParaRPr lang="zh-C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Sheet1!$B$10</c:f>
              <c:strCache>
                <c:ptCount val="1"/>
                <c:pt idx="0">
                  <c:v>2020</c:v>
                </c:pt>
              </c:strCache>
            </c:strRef>
          </c:tx>
          <c:spPr>
            <a:solidFill>
              <a:schemeClr val="accent6">
                <a:tint val="54000"/>
              </a:schemeClr>
            </a:solidFill>
            <a:ln>
              <a:solidFill>
                <a:schemeClr val="accent6">
                  <a:lumMod val="75000"/>
                </a:schemeClr>
              </a:solidFill>
            </a:ln>
            <a:effectLst/>
          </c:spPr>
          <c:invertIfNegative val="0"/>
          <c:cat>
            <c:strRef>
              <c:f>Sheet1!$A$11:$A$12</c:f>
              <c:strCache>
                <c:ptCount val="2"/>
                <c:pt idx="0">
                  <c:v>NM</c:v>
                </c:pt>
                <c:pt idx="1">
                  <c:v>PTAM</c:v>
                </c:pt>
              </c:strCache>
            </c:strRef>
          </c:cat>
          <c:val>
            <c:numRef>
              <c:f>Sheet1!$B$11:$B$12</c:f>
              <c:numCache>
                <c:formatCode>General</c:formatCode>
                <c:ptCount val="2"/>
                <c:pt idx="0">
                  <c:v>-156</c:v>
                </c:pt>
                <c:pt idx="1">
                  <c:v>-536</c:v>
                </c:pt>
              </c:numCache>
            </c:numRef>
          </c:val>
          <c:extLst>
            <c:ext xmlns:c16="http://schemas.microsoft.com/office/drawing/2014/chart" uri="{C3380CC4-5D6E-409C-BE32-E72D297353CC}">
              <c16:uniqueId val="{00000000-D1FF-42CB-968D-27C446293311}"/>
            </c:ext>
          </c:extLst>
        </c:ser>
        <c:ser>
          <c:idx val="1"/>
          <c:order val="1"/>
          <c:tx>
            <c:strRef>
              <c:f>Sheet1!$C$10</c:f>
              <c:strCache>
                <c:ptCount val="1"/>
                <c:pt idx="0">
                  <c:v>2021</c:v>
                </c:pt>
              </c:strCache>
            </c:strRef>
          </c:tx>
          <c:spPr>
            <a:solidFill>
              <a:schemeClr val="accent6">
                <a:tint val="77000"/>
              </a:schemeClr>
            </a:solidFill>
            <a:ln>
              <a:solidFill>
                <a:schemeClr val="accent6">
                  <a:lumMod val="75000"/>
                </a:schemeClr>
              </a:solidFill>
            </a:ln>
            <a:effectLst/>
          </c:spPr>
          <c:invertIfNegative val="0"/>
          <c:cat>
            <c:strRef>
              <c:f>Sheet1!$A$11:$A$12</c:f>
              <c:strCache>
                <c:ptCount val="2"/>
                <c:pt idx="0">
                  <c:v>NM</c:v>
                </c:pt>
                <c:pt idx="1">
                  <c:v>PTAM</c:v>
                </c:pt>
              </c:strCache>
            </c:strRef>
          </c:cat>
          <c:val>
            <c:numRef>
              <c:f>Sheet1!$C$11:$C$12</c:f>
              <c:numCache>
                <c:formatCode>General</c:formatCode>
                <c:ptCount val="2"/>
                <c:pt idx="0">
                  <c:v>-9</c:v>
                </c:pt>
                <c:pt idx="1">
                  <c:v>-277</c:v>
                </c:pt>
              </c:numCache>
            </c:numRef>
          </c:val>
          <c:extLst>
            <c:ext xmlns:c16="http://schemas.microsoft.com/office/drawing/2014/chart" uri="{C3380CC4-5D6E-409C-BE32-E72D297353CC}">
              <c16:uniqueId val="{00000001-D1FF-42CB-968D-27C446293311}"/>
            </c:ext>
          </c:extLst>
        </c:ser>
        <c:ser>
          <c:idx val="2"/>
          <c:order val="2"/>
          <c:tx>
            <c:strRef>
              <c:f>Sheet1!$D$10</c:f>
              <c:strCache>
                <c:ptCount val="1"/>
                <c:pt idx="0">
                  <c:v>2022</c:v>
                </c:pt>
              </c:strCache>
            </c:strRef>
          </c:tx>
          <c:spPr>
            <a:solidFill>
              <a:schemeClr val="accent6"/>
            </a:solidFill>
            <a:ln>
              <a:noFill/>
            </a:ln>
            <a:effectLst/>
          </c:spPr>
          <c:invertIfNegative val="0"/>
          <c:cat>
            <c:strRef>
              <c:f>Sheet1!$A$11:$A$12</c:f>
              <c:strCache>
                <c:ptCount val="2"/>
                <c:pt idx="0">
                  <c:v>NM</c:v>
                </c:pt>
                <c:pt idx="1">
                  <c:v>PTAM</c:v>
                </c:pt>
              </c:strCache>
            </c:strRef>
          </c:cat>
          <c:val>
            <c:numRef>
              <c:f>Sheet1!$D$11:$D$12</c:f>
              <c:numCache>
                <c:formatCode>General</c:formatCode>
                <c:ptCount val="2"/>
                <c:pt idx="0">
                  <c:v>148</c:v>
                </c:pt>
                <c:pt idx="1">
                  <c:v>135</c:v>
                </c:pt>
              </c:numCache>
            </c:numRef>
          </c:val>
          <c:extLst>
            <c:ext xmlns:c16="http://schemas.microsoft.com/office/drawing/2014/chart" uri="{C3380CC4-5D6E-409C-BE32-E72D297353CC}">
              <c16:uniqueId val="{00000002-D1FF-42CB-968D-27C446293311}"/>
            </c:ext>
          </c:extLst>
        </c:ser>
        <c:ser>
          <c:idx val="3"/>
          <c:order val="3"/>
          <c:tx>
            <c:strRef>
              <c:f>Sheet1!$E$10</c:f>
              <c:strCache>
                <c:ptCount val="1"/>
                <c:pt idx="0">
                  <c:v>2023</c:v>
                </c:pt>
              </c:strCache>
            </c:strRef>
          </c:tx>
          <c:spPr>
            <a:solidFill>
              <a:schemeClr val="accent6">
                <a:shade val="76000"/>
              </a:schemeClr>
            </a:solidFill>
            <a:ln>
              <a:noFill/>
            </a:ln>
            <a:effectLst/>
          </c:spPr>
          <c:invertIfNegative val="0"/>
          <c:cat>
            <c:strRef>
              <c:f>Sheet1!$A$11:$A$12</c:f>
              <c:strCache>
                <c:ptCount val="2"/>
                <c:pt idx="0">
                  <c:v>NM</c:v>
                </c:pt>
                <c:pt idx="1">
                  <c:v>PTAM</c:v>
                </c:pt>
              </c:strCache>
            </c:strRef>
          </c:cat>
          <c:val>
            <c:numRef>
              <c:f>Sheet1!$E$11:$E$12</c:f>
              <c:numCache>
                <c:formatCode>General</c:formatCode>
                <c:ptCount val="2"/>
                <c:pt idx="0">
                  <c:v>198</c:v>
                </c:pt>
                <c:pt idx="1">
                  <c:v>213</c:v>
                </c:pt>
              </c:numCache>
            </c:numRef>
          </c:val>
          <c:extLst>
            <c:ext xmlns:c16="http://schemas.microsoft.com/office/drawing/2014/chart" uri="{C3380CC4-5D6E-409C-BE32-E72D297353CC}">
              <c16:uniqueId val="{00000003-D1FF-42CB-968D-27C446293311}"/>
            </c:ext>
          </c:extLst>
        </c:ser>
        <c:ser>
          <c:idx val="4"/>
          <c:order val="4"/>
          <c:tx>
            <c:strRef>
              <c:f>Sheet1!$F$10</c:f>
              <c:strCache>
                <c:ptCount val="1"/>
                <c:pt idx="0">
                  <c:v>2024</c:v>
                </c:pt>
              </c:strCache>
            </c:strRef>
          </c:tx>
          <c:spPr>
            <a:solidFill>
              <a:schemeClr val="accent6">
                <a:shade val="53000"/>
              </a:schemeClr>
            </a:solidFill>
            <a:ln>
              <a:noFill/>
            </a:ln>
            <a:effectLst/>
          </c:spPr>
          <c:invertIfNegative val="0"/>
          <c:cat>
            <c:strRef>
              <c:f>Sheet1!$A$11:$A$12</c:f>
              <c:strCache>
                <c:ptCount val="2"/>
                <c:pt idx="0">
                  <c:v>NM</c:v>
                </c:pt>
                <c:pt idx="1">
                  <c:v>PTAM</c:v>
                </c:pt>
              </c:strCache>
            </c:strRef>
          </c:cat>
          <c:val>
            <c:numRef>
              <c:f>Sheet1!$F$11:$F$12</c:f>
              <c:numCache>
                <c:formatCode>General</c:formatCode>
                <c:ptCount val="2"/>
                <c:pt idx="0">
                  <c:v>519</c:v>
                </c:pt>
                <c:pt idx="1">
                  <c:v>830</c:v>
                </c:pt>
              </c:numCache>
            </c:numRef>
          </c:val>
          <c:extLst>
            <c:ext xmlns:c16="http://schemas.microsoft.com/office/drawing/2014/chart" uri="{C3380CC4-5D6E-409C-BE32-E72D297353CC}">
              <c16:uniqueId val="{00000004-D1FF-42CB-968D-27C446293311}"/>
            </c:ext>
          </c:extLst>
        </c:ser>
        <c:dLbls>
          <c:showLegendKey val="0"/>
          <c:showVal val="0"/>
          <c:showCatName val="0"/>
          <c:showSerName val="0"/>
          <c:showPercent val="0"/>
          <c:showBubbleSize val="0"/>
        </c:dLbls>
        <c:gapWidth val="219"/>
        <c:overlap val="-27"/>
        <c:axId val="515325720"/>
        <c:axId val="515325328"/>
      </c:barChart>
      <c:catAx>
        <c:axId val="515325720"/>
        <c:scaling>
          <c:orientation val="minMax"/>
        </c:scaling>
        <c:delete val="1"/>
        <c:axPos val="b"/>
        <c:numFmt formatCode="General" sourceLinked="1"/>
        <c:majorTickMark val="none"/>
        <c:minorTickMark val="none"/>
        <c:tickLblPos val="nextTo"/>
        <c:crossAx val="515325328"/>
        <c:crosses val="autoZero"/>
        <c:auto val="1"/>
        <c:lblAlgn val="ctr"/>
        <c:lblOffset val="100"/>
        <c:noMultiLvlLbl val="0"/>
      </c:catAx>
      <c:valAx>
        <c:axId val="515325328"/>
        <c:scaling>
          <c:orientation val="minMax"/>
        </c:scaling>
        <c:delete val="1"/>
        <c:axPos val="l"/>
        <c:numFmt formatCode="General" sourceLinked="1"/>
        <c:majorTickMark val="none"/>
        <c:minorTickMark val="none"/>
        <c:tickLblPos val="nextTo"/>
        <c:crossAx val="515325720"/>
        <c:crosses val="autoZero"/>
        <c:crossBetween val="between"/>
      </c:valAx>
      <c:spPr>
        <a:noFill/>
        <a:ln w="25400">
          <a:noFill/>
        </a:ln>
        <a:effectLst/>
      </c:spPr>
    </c:plotArea>
    <c:legend>
      <c:legendPos val="b"/>
      <c:layout>
        <c:manualLayout>
          <c:xMode val="edge"/>
          <c:yMode val="edge"/>
          <c:x val="0.102380211239466"/>
          <c:y val="0.85002309420396605"/>
        </c:manualLayout>
      </c:layout>
      <c:overlay val="0"/>
      <c:spPr>
        <a:noFill/>
        <a:ln>
          <a:noFill/>
        </a:ln>
        <a:effectLst/>
      </c:spPr>
      <c:txPr>
        <a:bodyPr rot="0" spcFirstLastPara="1" vertOverflow="ellipsis" vert="horz" wrap="square" anchor="ctr" anchorCtr="1"/>
        <a:lstStyle/>
        <a:p>
          <a:pPr>
            <a:defRPr lang="zh-CN" sz="2000" b="1" i="0" u="none" strike="noStrike" kern="1200" baseline="0">
              <a:solidFill>
                <a:srgbClr val="0053A9"/>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legend>
    <c:plotVisOnly val="1"/>
    <c:dispBlanksAs val="gap"/>
    <c:showDLblsOverMax val="0"/>
    <c:extLst>
      <c:ext uri="{0b15fc19-7d7d-44ad-8c2d-2c3a37ce22c3}">
        <chartProps xmlns="https://web.wps.cn/et/2018/main" chartId="{87e314e0-6f41-4fb3-89ac-a5b20261296b}"/>
      </c:ext>
    </c:extLst>
  </c:chart>
  <c:spPr>
    <a:noFill/>
    <a:ln>
      <a:noFill/>
    </a:ln>
    <a:effectLst/>
  </c:spPr>
  <c:txPr>
    <a:bodyPr/>
    <a:lstStyle/>
    <a:p>
      <a:pPr>
        <a:defRPr lang="zh-CN"/>
      </a:pPr>
      <a:endParaRPr lang="zh-CN"/>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3.6602104621015701E-2"/>
          <c:y val="9.6474634565778206E-2"/>
          <c:w val="0.84947384474607301"/>
          <c:h val="0.77423903697334495"/>
        </c:manualLayout>
      </c:layout>
      <c:barChart>
        <c:barDir val="col"/>
        <c:grouping val="clustered"/>
        <c:varyColors val="0"/>
        <c:ser>
          <c:idx val="0"/>
          <c:order val="0"/>
          <c:tx>
            <c:strRef>
              <c:f>Sheet1!$B$10</c:f>
              <c:strCache>
                <c:ptCount val="1"/>
                <c:pt idx="0">
                  <c:v>2017</c:v>
                </c:pt>
              </c:strCache>
            </c:strRef>
          </c:tx>
          <c:spPr>
            <a:solidFill>
              <a:schemeClr val="accent6">
                <a:tint val="54000"/>
              </a:schemeClr>
            </a:solidFill>
            <a:ln>
              <a:solidFill>
                <a:schemeClr val="accent6">
                  <a:lumMod val="75000"/>
                </a:schemeClr>
              </a:solid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Sheet1!$A$11:$A$12</c:f>
              <c:strCache>
                <c:ptCount val="2"/>
                <c:pt idx="0">
                  <c:v>NM</c:v>
                </c:pt>
                <c:pt idx="1">
                  <c:v>PTAM</c:v>
                </c:pt>
              </c:strCache>
            </c:strRef>
          </c:cat>
          <c:val>
            <c:numRef>
              <c:f>Sheet1!$B$11:$B$12</c:f>
              <c:numCache>
                <c:formatCode>General</c:formatCode>
                <c:ptCount val="2"/>
                <c:pt idx="0">
                  <c:v>300</c:v>
                </c:pt>
                <c:pt idx="1">
                  <c:v>411</c:v>
                </c:pt>
              </c:numCache>
            </c:numRef>
          </c:val>
          <c:extLst>
            <c:ext xmlns:c16="http://schemas.microsoft.com/office/drawing/2014/chart" uri="{C3380CC4-5D6E-409C-BE32-E72D297353CC}">
              <c16:uniqueId val="{00000000-B67F-45E3-B6E3-F0C1F475DA74}"/>
            </c:ext>
          </c:extLst>
        </c:ser>
        <c:ser>
          <c:idx val="1"/>
          <c:order val="1"/>
          <c:tx>
            <c:strRef>
              <c:f>Sheet1!$C$10</c:f>
              <c:strCache>
                <c:ptCount val="1"/>
                <c:pt idx="0">
                  <c:v>2018</c:v>
                </c:pt>
              </c:strCache>
            </c:strRef>
          </c:tx>
          <c:spPr>
            <a:solidFill>
              <a:schemeClr val="accent6">
                <a:tint val="77000"/>
              </a:schemeClr>
            </a:solidFill>
            <a:ln>
              <a:solidFill>
                <a:schemeClr val="accent6">
                  <a:lumMod val="75000"/>
                </a:schemeClr>
              </a:solid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Sheet1!$A$11:$A$12</c:f>
              <c:strCache>
                <c:ptCount val="2"/>
                <c:pt idx="0">
                  <c:v>NM</c:v>
                </c:pt>
                <c:pt idx="1">
                  <c:v>PTAM</c:v>
                </c:pt>
              </c:strCache>
            </c:strRef>
          </c:cat>
          <c:val>
            <c:numRef>
              <c:f>Sheet1!$C$11:$C$12</c:f>
              <c:numCache>
                <c:formatCode>General</c:formatCode>
                <c:ptCount val="2"/>
                <c:pt idx="0">
                  <c:v>351</c:v>
                </c:pt>
                <c:pt idx="1">
                  <c:v>267</c:v>
                </c:pt>
              </c:numCache>
            </c:numRef>
          </c:val>
          <c:extLst>
            <c:ext xmlns:c16="http://schemas.microsoft.com/office/drawing/2014/chart" uri="{C3380CC4-5D6E-409C-BE32-E72D297353CC}">
              <c16:uniqueId val="{00000001-B67F-45E3-B6E3-F0C1F475DA74}"/>
            </c:ext>
          </c:extLst>
        </c:ser>
        <c:ser>
          <c:idx val="2"/>
          <c:order val="2"/>
          <c:tx>
            <c:strRef>
              <c:f>Sheet1!$D$10</c:f>
              <c:strCache>
                <c:ptCount val="1"/>
                <c:pt idx="0">
                  <c:v>2019</c:v>
                </c:pt>
              </c:strCache>
            </c:strRef>
          </c:tx>
          <c:spPr>
            <a:solidFill>
              <a:schemeClr val="accent6"/>
            </a:solidFill>
            <a:ln>
              <a:noFill/>
            </a:ln>
            <a:effectLst/>
          </c:spPr>
          <c:invertIfNegative val="0"/>
          <c:dLbls>
            <c:dLbl>
              <c:idx val="1"/>
              <c:layout>
                <c:manualLayout>
                  <c:x val="-1.52508769254232E-2"/>
                  <c:y val="1.03181427343077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67F-45E3-B6E3-F0C1F475DA74}"/>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Sheet1!$A$11:$A$12</c:f>
              <c:strCache>
                <c:ptCount val="2"/>
                <c:pt idx="0">
                  <c:v>NM</c:v>
                </c:pt>
                <c:pt idx="1">
                  <c:v>PTAM</c:v>
                </c:pt>
              </c:strCache>
            </c:strRef>
          </c:cat>
          <c:val>
            <c:numRef>
              <c:f>Sheet1!$D$11:$D$12</c:f>
              <c:numCache>
                <c:formatCode>General</c:formatCode>
                <c:ptCount val="2"/>
                <c:pt idx="0">
                  <c:v>540</c:v>
                </c:pt>
                <c:pt idx="1">
                  <c:v>662</c:v>
                </c:pt>
              </c:numCache>
            </c:numRef>
          </c:val>
          <c:extLst>
            <c:ext xmlns:c16="http://schemas.microsoft.com/office/drawing/2014/chart" uri="{C3380CC4-5D6E-409C-BE32-E72D297353CC}">
              <c16:uniqueId val="{00000003-B67F-45E3-B6E3-F0C1F475DA74}"/>
            </c:ext>
          </c:extLst>
        </c:ser>
        <c:ser>
          <c:idx val="3"/>
          <c:order val="3"/>
          <c:tx>
            <c:strRef>
              <c:f>Sheet1!$E$10</c:f>
              <c:strCache>
                <c:ptCount val="1"/>
                <c:pt idx="0">
                  <c:v>2020</c:v>
                </c:pt>
              </c:strCache>
            </c:strRef>
          </c:tx>
          <c:spPr>
            <a:solidFill>
              <a:schemeClr val="accent6">
                <a:shade val="76000"/>
              </a:schemeClr>
            </a:solidFill>
            <a:ln>
              <a:noFill/>
            </a:ln>
            <a:effectLst/>
          </c:spPr>
          <c:invertIfNegative val="0"/>
          <c:dLbls>
            <c:dLbl>
              <c:idx val="1"/>
              <c:layout>
                <c:manualLayout>
                  <c:x val="-7.7779472319658401E-3"/>
                  <c:y val="1.2037833190025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67F-45E3-B6E3-F0C1F475DA74}"/>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Sheet1!$A$11:$A$12</c:f>
              <c:strCache>
                <c:ptCount val="2"/>
                <c:pt idx="0">
                  <c:v>NM</c:v>
                </c:pt>
                <c:pt idx="1">
                  <c:v>PTAM</c:v>
                </c:pt>
              </c:strCache>
            </c:strRef>
          </c:cat>
          <c:val>
            <c:numRef>
              <c:f>Sheet1!$E$11:$E$12</c:f>
              <c:numCache>
                <c:formatCode>General</c:formatCode>
                <c:ptCount val="2"/>
                <c:pt idx="0">
                  <c:v>594</c:v>
                </c:pt>
                <c:pt idx="1">
                  <c:v>590</c:v>
                </c:pt>
              </c:numCache>
            </c:numRef>
          </c:val>
          <c:extLst>
            <c:ext xmlns:c16="http://schemas.microsoft.com/office/drawing/2014/chart" uri="{C3380CC4-5D6E-409C-BE32-E72D297353CC}">
              <c16:uniqueId val="{00000005-B67F-45E3-B6E3-F0C1F475DA74}"/>
            </c:ext>
          </c:extLst>
        </c:ser>
        <c:ser>
          <c:idx val="4"/>
          <c:order val="4"/>
          <c:tx>
            <c:strRef>
              <c:f>Sheet1!$F$10</c:f>
              <c:strCache>
                <c:ptCount val="1"/>
                <c:pt idx="0">
                  <c:v>2021</c:v>
                </c:pt>
              </c:strCache>
            </c:strRef>
          </c:tx>
          <c:spPr>
            <a:solidFill>
              <a:schemeClr val="accent6">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Sheet1!$A$11:$A$12</c:f>
              <c:strCache>
                <c:ptCount val="2"/>
                <c:pt idx="0">
                  <c:v>NM</c:v>
                </c:pt>
                <c:pt idx="1">
                  <c:v>PTAM</c:v>
                </c:pt>
              </c:strCache>
            </c:strRef>
          </c:cat>
          <c:val>
            <c:numRef>
              <c:f>Sheet1!$F$11:$F$12</c:f>
              <c:numCache>
                <c:formatCode>General</c:formatCode>
                <c:ptCount val="2"/>
                <c:pt idx="0">
                  <c:v>687</c:v>
                </c:pt>
                <c:pt idx="1">
                  <c:v>692</c:v>
                </c:pt>
              </c:numCache>
            </c:numRef>
          </c:val>
          <c:extLst>
            <c:ext xmlns:c16="http://schemas.microsoft.com/office/drawing/2014/chart" uri="{C3380CC4-5D6E-409C-BE32-E72D297353CC}">
              <c16:uniqueId val="{00000006-B67F-45E3-B6E3-F0C1F475DA74}"/>
            </c:ext>
          </c:extLst>
        </c:ser>
        <c:dLbls>
          <c:showLegendKey val="0"/>
          <c:showVal val="0"/>
          <c:showCatName val="0"/>
          <c:showSerName val="0"/>
          <c:showPercent val="0"/>
          <c:showBubbleSize val="0"/>
        </c:dLbls>
        <c:gapWidth val="100"/>
        <c:axId val="515322976"/>
        <c:axId val="515324152"/>
      </c:barChart>
      <c:catAx>
        <c:axId val="51532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400" b="1" i="0" u="none" strike="noStrike" kern="1200" baseline="0">
                <a:solidFill>
                  <a:srgbClr val="0053A9"/>
                </a:solidFill>
                <a:latin typeface="+mn-lt"/>
                <a:ea typeface="+mn-ea"/>
                <a:cs typeface="+mn-cs"/>
              </a:defRPr>
            </a:pPr>
            <a:endParaRPr lang="zh-CN"/>
          </a:p>
        </c:txPr>
        <c:crossAx val="515324152"/>
        <c:crosses val="autoZero"/>
        <c:auto val="1"/>
        <c:lblAlgn val="ctr"/>
        <c:lblOffset val="100"/>
        <c:noMultiLvlLbl val="0"/>
      </c:catAx>
      <c:valAx>
        <c:axId val="515324152"/>
        <c:scaling>
          <c:orientation val="minMax"/>
        </c:scaling>
        <c:delete val="1"/>
        <c:axPos val="l"/>
        <c:numFmt formatCode="General" sourceLinked="1"/>
        <c:majorTickMark val="none"/>
        <c:minorTickMark val="none"/>
        <c:tickLblPos val="nextTo"/>
        <c:crossAx val="515322976"/>
        <c:crosses val="autoZero"/>
        <c:crossBetween val="between"/>
      </c:valAx>
      <c:spPr>
        <a:noFill/>
        <a:ln>
          <a:noFill/>
        </a:ln>
        <a:effectLst/>
      </c:spPr>
    </c:plotArea>
    <c:plotVisOnly val="1"/>
    <c:dispBlanksAs val="gap"/>
    <c:showDLblsOverMax val="0"/>
    <c:extLst>
      <c:ext uri="{0b15fc19-7d7d-44ad-8c2d-2c3a37ce22c3}">
        <chartProps xmlns="https://web.wps.cn/et/2018/main" chartId="{e420875d-af5f-4acd-ade2-bfaddee75c25}"/>
      </c:ext>
    </c:extLst>
  </c:chart>
  <c:spPr>
    <a:noFill/>
    <a:ln>
      <a:noFill/>
    </a:ln>
    <a:effectLst/>
  </c:spPr>
  <c:txPr>
    <a:bodyPr/>
    <a:lstStyle/>
    <a:p>
      <a:pPr>
        <a:defRPr lang="zh-CN" sz="1200" b="1">
          <a:solidFill>
            <a:srgbClr val="0053A9"/>
          </a:solidFill>
        </a:defRPr>
      </a:pPr>
      <a:endParaRPr lang="zh-CN"/>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8.8429914689449496E-2"/>
          <c:y val="0.21323560276112"/>
          <c:w val="0.87432330565801797"/>
          <c:h val="0.64356710798851902"/>
        </c:manualLayout>
      </c:layout>
      <c:barChart>
        <c:barDir val="col"/>
        <c:grouping val="clustered"/>
        <c:varyColors val="0"/>
        <c:ser>
          <c:idx val="0"/>
          <c:order val="0"/>
          <c:tx>
            <c:strRef>
              <c:f>Sheet1!$B$13</c:f>
              <c:strCache>
                <c:ptCount val="1"/>
                <c:pt idx="0">
                  <c:v>2017</c:v>
                </c:pt>
              </c:strCache>
            </c:strRef>
          </c:tx>
          <c:spPr>
            <a:solidFill>
              <a:schemeClr val="accent6">
                <a:tint val="54000"/>
              </a:schemeClr>
            </a:solidFill>
            <a:ln>
              <a:solidFill>
                <a:schemeClr val="accent6">
                  <a:lumMod val="75000"/>
                </a:schemeClr>
              </a:solid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Sheet1!$A$14:$A$15</c:f>
              <c:strCache>
                <c:ptCount val="2"/>
                <c:pt idx="0">
                  <c:v>PTAF</c:v>
                </c:pt>
                <c:pt idx="1">
                  <c:v>PTAP</c:v>
                </c:pt>
              </c:strCache>
            </c:strRef>
          </c:cat>
          <c:val>
            <c:numRef>
              <c:f>Sheet1!$B$14:$B$15</c:f>
              <c:numCache>
                <c:formatCode>General</c:formatCode>
                <c:ptCount val="2"/>
                <c:pt idx="0">
                  <c:v>24</c:v>
                </c:pt>
                <c:pt idx="1">
                  <c:v>20</c:v>
                </c:pt>
              </c:numCache>
            </c:numRef>
          </c:val>
          <c:extLst>
            <c:ext xmlns:c16="http://schemas.microsoft.com/office/drawing/2014/chart" uri="{C3380CC4-5D6E-409C-BE32-E72D297353CC}">
              <c16:uniqueId val="{00000000-017E-4D4F-B590-45052DEEF41E}"/>
            </c:ext>
          </c:extLst>
        </c:ser>
        <c:ser>
          <c:idx val="1"/>
          <c:order val="1"/>
          <c:tx>
            <c:strRef>
              <c:f>Sheet1!$C$13</c:f>
              <c:strCache>
                <c:ptCount val="1"/>
                <c:pt idx="0">
                  <c:v>2018</c:v>
                </c:pt>
              </c:strCache>
            </c:strRef>
          </c:tx>
          <c:spPr>
            <a:solidFill>
              <a:schemeClr val="accent6">
                <a:tint val="77000"/>
              </a:schemeClr>
            </a:solidFill>
            <a:ln>
              <a:solidFill>
                <a:schemeClr val="accent6">
                  <a:lumMod val="75000"/>
                </a:schemeClr>
              </a:solid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Sheet1!$A$14:$A$15</c:f>
              <c:strCache>
                <c:ptCount val="2"/>
                <c:pt idx="0">
                  <c:v>PTAF</c:v>
                </c:pt>
                <c:pt idx="1">
                  <c:v>PTAP</c:v>
                </c:pt>
              </c:strCache>
            </c:strRef>
          </c:cat>
          <c:val>
            <c:numRef>
              <c:f>Sheet1!$C$14:$C$15</c:f>
              <c:numCache>
                <c:formatCode>General</c:formatCode>
                <c:ptCount val="2"/>
                <c:pt idx="0">
                  <c:v>33</c:v>
                </c:pt>
                <c:pt idx="1">
                  <c:v>18</c:v>
                </c:pt>
              </c:numCache>
            </c:numRef>
          </c:val>
          <c:extLst>
            <c:ext xmlns:c16="http://schemas.microsoft.com/office/drawing/2014/chart" uri="{C3380CC4-5D6E-409C-BE32-E72D297353CC}">
              <c16:uniqueId val="{00000001-017E-4D4F-B590-45052DEEF41E}"/>
            </c:ext>
          </c:extLst>
        </c:ser>
        <c:ser>
          <c:idx val="2"/>
          <c:order val="2"/>
          <c:tx>
            <c:strRef>
              <c:f>Sheet1!$D$13</c:f>
              <c:strCache>
                <c:ptCount val="1"/>
                <c:pt idx="0">
                  <c:v>2019</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Sheet1!$A$14:$A$15</c:f>
              <c:strCache>
                <c:ptCount val="2"/>
                <c:pt idx="0">
                  <c:v>PTAF</c:v>
                </c:pt>
                <c:pt idx="1">
                  <c:v>PTAP</c:v>
                </c:pt>
              </c:strCache>
            </c:strRef>
          </c:cat>
          <c:val>
            <c:numRef>
              <c:f>Sheet1!$D$14:$D$15</c:f>
              <c:numCache>
                <c:formatCode>General</c:formatCode>
                <c:ptCount val="2"/>
                <c:pt idx="0">
                  <c:v>55</c:v>
                </c:pt>
                <c:pt idx="1">
                  <c:v>31</c:v>
                </c:pt>
              </c:numCache>
            </c:numRef>
          </c:val>
          <c:extLst>
            <c:ext xmlns:c16="http://schemas.microsoft.com/office/drawing/2014/chart" uri="{C3380CC4-5D6E-409C-BE32-E72D297353CC}">
              <c16:uniqueId val="{00000002-017E-4D4F-B590-45052DEEF41E}"/>
            </c:ext>
          </c:extLst>
        </c:ser>
        <c:ser>
          <c:idx val="3"/>
          <c:order val="3"/>
          <c:tx>
            <c:strRef>
              <c:f>Sheet1!$E$13</c:f>
              <c:strCache>
                <c:ptCount val="1"/>
                <c:pt idx="0">
                  <c:v>2020</c:v>
                </c:pt>
              </c:strCache>
            </c:strRef>
          </c:tx>
          <c:spPr>
            <a:solidFill>
              <a:schemeClr val="accent6">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Sheet1!$A$14:$A$15</c:f>
              <c:strCache>
                <c:ptCount val="2"/>
                <c:pt idx="0">
                  <c:v>PTAF</c:v>
                </c:pt>
                <c:pt idx="1">
                  <c:v>PTAP</c:v>
                </c:pt>
              </c:strCache>
            </c:strRef>
          </c:cat>
          <c:val>
            <c:numRef>
              <c:f>Sheet1!$E$14:$E$15</c:f>
              <c:numCache>
                <c:formatCode>General</c:formatCode>
                <c:ptCount val="2"/>
                <c:pt idx="0">
                  <c:v>61</c:v>
                </c:pt>
                <c:pt idx="1">
                  <c:v>32</c:v>
                </c:pt>
              </c:numCache>
            </c:numRef>
          </c:val>
          <c:extLst>
            <c:ext xmlns:c16="http://schemas.microsoft.com/office/drawing/2014/chart" uri="{C3380CC4-5D6E-409C-BE32-E72D297353CC}">
              <c16:uniqueId val="{00000003-017E-4D4F-B590-45052DEEF41E}"/>
            </c:ext>
          </c:extLst>
        </c:ser>
        <c:ser>
          <c:idx val="4"/>
          <c:order val="4"/>
          <c:tx>
            <c:strRef>
              <c:f>Sheet1!$F$13</c:f>
              <c:strCache>
                <c:ptCount val="1"/>
                <c:pt idx="0">
                  <c:v>2021</c:v>
                </c:pt>
              </c:strCache>
            </c:strRef>
          </c:tx>
          <c:spPr>
            <a:solidFill>
              <a:schemeClr val="accent6">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Sheet1!$A$14:$A$15</c:f>
              <c:strCache>
                <c:ptCount val="2"/>
                <c:pt idx="0">
                  <c:v>PTAF</c:v>
                </c:pt>
                <c:pt idx="1">
                  <c:v>PTAP</c:v>
                </c:pt>
              </c:strCache>
            </c:strRef>
          </c:cat>
          <c:val>
            <c:numRef>
              <c:f>Sheet1!$F$14:$F$15</c:f>
              <c:numCache>
                <c:formatCode>General</c:formatCode>
                <c:ptCount val="2"/>
                <c:pt idx="0">
                  <c:v>66</c:v>
                </c:pt>
                <c:pt idx="1">
                  <c:v>35</c:v>
                </c:pt>
              </c:numCache>
            </c:numRef>
          </c:val>
          <c:extLst>
            <c:ext xmlns:c16="http://schemas.microsoft.com/office/drawing/2014/chart" uri="{C3380CC4-5D6E-409C-BE32-E72D297353CC}">
              <c16:uniqueId val="{00000004-017E-4D4F-B590-45052DEEF41E}"/>
            </c:ext>
          </c:extLst>
        </c:ser>
        <c:dLbls>
          <c:showLegendKey val="0"/>
          <c:showVal val="0"/>
          <c:showCatName val="0"/>
          <c:showSerName val="0"/>
          <c:showPercent val="0"/>
          <c:showBubbleSize val="0"/>
        </c:dLbls>
        <c:gapWidth val="100"/>
        <c:axId val="514722952"/>
        <c:axId val="514720992"/>
      </c:barChart>
      <c:catAx>
        <c:axId val="514722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400" b="1" i="0" u="none" strike="noStrike" kern="1200" baseline="0">
                <a:solidFill>
                  <a:srgbClr val="0053A9"/>
                </a:solidFill>
                <a:latin typeface="+mn-lt"/>
                <a:ea typeface="+mn-ea"/>
                <a:cs typeface="+mn-cs"/>
              </a:defRPr>
            </a:pPr>
            <a:endParaRPr lang="zh-CN"/>
          </a:p>
        </c:txPr>
        <c:crossAx val="514720992"/>
        <c:crosses val="autoZero"/>
        <c:auto val="1"/>
        <c:lblAlgn val="ctr"/>
        <c:lblOffset val="100"/>
        <c:noMultiLvlLbl val="0"/>
      </c:catAx>
      <c:valAx>
        <c:axId val="514720992"/>
        <c:scaling>
          <c:orientation val="minMax"/>
        </c:scaling>
        <c:delete val="1"/>
        <c:axPos val="l"/>
        <c:numFmt formatCode="General" sourceLinked="1"/>
        <c:majorTickMark val="none"/>
        <c:minorTickMark val="none"/>
        <c:tickLblPos val="nextTo"/>
        <c:crossAx val="514722952"/>
        <c:crosses val="autoZero"/>
        <c:crossBetween val="between"/>
      </c:valAx>
      <c:spPr>
        <a:noFill/>
        <a:ln>
          <a:noFill/>
        </a:ln>
        <a:effectLst/>
      </c:spPr>
    </c:plotArea>
    <c:plotVisOnly val="1"/>
    <c:dispBlanksAs val="gap"/>
    <c:showDLblsOverMax val="0"/>
    <c:extLst>
      <c:ext uri="{0b15fc19-7d7d-44ad-8c2d-2c3a37ce22c3}">
        <chartProps xmlns="https://web.wps.cn/et/2018/main" chartId="{53f1be73-9f86-4b5f-a1c7-5466f45aad04}"/>
      </c:ext>
    </c:extLst>
  </c:chart>
  <c:spPr>
    <a:noFill/>
    <a:ln>
      <a:noFill/>
    </a:ln>
    <a:effectLst/>
  </c:spPr>
  <c:txPr>
    <a:bodyPr/>
    <a:lstStyle/>
    <a:p>
      <a:pPr>
        <a:defRPr lang="zh-CN" sz="1200" b="1">
          <a:solidFill>
            <a:srgbClr val="0053A9"/>
          </a:solidFill>
        </a:defRPr>
      </a:pPr>
      <a:endParaRPr lang="zh-CN"/>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5113796329836701"/>
          <c:y val="1.9121684790238801E-2"/>
          <c:w val="0.82494823599912304"/>
          <c:h val="0.62354421130553495"/>
        </c:manualLayout>
      </c:layout>
      <c:barChart>
        <c:barDir val="col"/>
        <c:grouping val="clustered"/>
        <c:varyColors val="0"/>
        <c:ser>
          <c:idx val="0"/>
          <c:order val="0"/>
          <c:tx>
            <c:strRef>
              <c:f>Sheet1!$B$16</c:f>
              <c:strCache>
                <c:ptCount val="1"/>
                <c:pt idx="0">
                  <c:v>2017</c:v>
                </c:pt>
              </c:strCache>
            </c:strRef>
          </c:tx>
          <c:spPr>
            <a:solidFill>
              <a:schemeClr val="accent6">
                <a:tint val="54000"/>
              </a:schemeClr>
            </a:solidFill>
            <a:ln>
              <a:solidFill>
                <a:schemeClr val="accent6">
                  <a:lumMod val="75000"/>
                </a:schemeClr>
              </a:solid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Sheet1!$A$17:$A$18</c:f>
              <c:strCache>
                <c:ptCount val="2"/>
                <c:pt idx="0">
                  <c:v>PL</c:v>
                </c:pt>
              </c:strCache>
            </c:strRef>
          </c:cat>
          <c:val>
            <c:numRef>
              <c:f>Sheet1!$B$17:$B$18</c:f>
              <c:numCache>
                <c:formatCode>General</c:formatCode>
                <c:ptCount val="2"/>
                <c:pt idx="0">
                  <c:v>1.1200000000000001</c:v>
                </c:pt>
                <c:pt idx="1">
                  <c:v>-0.78</c:v>
                </c:pt>
              </c:numCache>
            </c:numRef>
          </c:val>
          <c:extLst>
            <c:ext xmlns:c16="http://schemas.microsoft.com/office/drawing/2014/chart" uri="{C3380CC4-5D6E-409C-BE32-E72D297353CC}">
              <c16:uniqueId val="{00000000-333E-4474-BA21-2F2DBFBC5B08}"/>
            </c:ext>
          </c:extLst>
        </c:ser>
        <c:ser>
          <c:idx val="1"/>
          <c:order val="1"/>
          <c:tx>
            <c:strRef>
              <c:f>Sheet1!$C$16</c:f>
              <c:strCache>
                <c:ptCount val="1"/>
                <c:pt idx="0">
                  <c:v>2018</c:v>
                </c:pt>
              </c:strCache>
            </c:strRef>
          </c:tx>
          <c:spPr>
            <a:solidFill>
              <a:schemeClr val="accent6">
                <a:tint val="77000"/>
              </a:schemeClr>
            </a:solidFill>
            <a:ln>
              <a:noFill/>
            </a:ln>
            <a:effectLst/>
          </c:spPr>
          <c:invertIfNegative val="0"/>
          <c:dPt>
            <c:idx val="0"/>
            <c:invertIfNegative val="0"/>
            <c:bubble3D val="0"/>
            <c:spPr>
              <a:solidFill>
                <a:schemeClr val="accent6">
                  <a:tint val="77000"/>
                </a:schemeClr>
              </a:solidFill>
              <a:ln>
                <a:solidFill>
                  <a:schemeClr val="accent6">
                    <a:lumMod val="75000"/>
                  </a:schemeClr>
                </a:solidFill>
              </a:ln>
              <a:effectLst/>
            </c:spPr>
            <c:extLst>
              <c:ext xmlns:c16="http://schemas.microsoft.com/office/drawing/2014/chart" uri="{C3380CC4-5D6E-409C-BE32-E72D297353CC}">
                <c16:uniqueId val="{00000002-333E-4474-BA21-2F2DBFBC5B08}"/>
              </c:ext>
            </c:extLst>
          </c:dPt>
          <c:dPt>
            <c:idx val="1"/>
            <c:invertIfNegative val="0"/>
            <c:bubble3D val="0"/>
            <c:spPr>
              <a:solidFill>
                <a:schemeClr val="accent6">
                  <a:tint val="77000"/>
                </a:schemeClr>
              </a:solidFill>
              <a:ln>
                <a:solidFill>
                  <a:schemeClr val="accent6">
                    <a:lumMod val="75000"/>
                  </a:schemeClr>
                </a:solidFill>
              </a:ln>
              <a:effectLst/>
            </c:spPr>
            <c:extLst>
              <c:ext xmlns:c16="http://schemas.microsoft.com/office/drawing/2014/chart" uri="{C3380CC4-5D6E-409C-BE32-E72D297353CC}">
                <c16:uniqueId val="{00000004-333E-4474-BA21-2F2DBFBC5B08}"/>
              </c:ext>
            </c:extLst>
          </c:dPt>
          <c:dLbls>
            <c:dLbl>
              <c:idx val="1"/>
              <c:layout>
                <c:manualLayout>
                  <c:x val="-1.15692302780707E-16"/>
                  <c:y val="8.813903140993830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33E-4474-BA21-2F2DBFBC5B08}"/>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Sheet1!$A$17:$A$18</c:f>
              <c:strCache>
                <c:ptCount val="2"/>
                <c:pt idx="0">
                  <c:v>PL</c:v>
                </c:pt>
              </c:strCache>
            </c:strRef>
          </c:cat>
          <c:val>
            <c:numRef>
              <c:f>Sheet1!$C$17:$C$18</c:f>
              <c:numCache>
                <c:formatCode>General</c:formatCode>
                <c:ptCount val="2"/>
                <c:pt idx="0">
                  <c:v>1.45</c:v>
                </c:pt>
                <c:pt idx="1">
                  <c:v>-0.53</c:v>
                </c:pt>
              </c:numCache>
            </c:numRef>
          </c:val>
          <c:extLst>
            <c:ext xmlns:c16="http://schemas.microsoft.com/office/drawing/2014/chart" uri="{C3380CC4-5D6E-409C-BE32-E72D297353CC}">
              <c16:uniqueId val="{00000005-333E-4474-BA21-2F2DBFBC5B08}"/>
            </c:ext>
          </c:extLst>
        </c:ser>
        <c:ser>
          <c:idx val="2"/>
          <c:order val="2"/>
          <c:tx>
            <c:strRef>
              <c:f>Sheet1!$D$16</c:f>
              <c:strCache>
                <c:ptCount val="1"/>
                <c:pt idx="0">
                  <c:v>2019</c:v>
                </c:pt>
              </c:strCache>
            </c:strRef>
          </c:tx>
          <c:spPr>
            <a:solidFill>
              <a:schemeClr val="accent6"/>
            </a:solidFill>
            <a:ln>
              <a:noFill/>
            </a:ln>
            <a:effectLst/>
          </c:spPr>
          <c:invertIfNegative val="0"/>
          <c:dLbls>
            <c:dLbl>
              <c:idx val="0"/>
              <c:layout>
                <c:manualLayout>
                  <c:x val="-7.8882026773677901E-4"/>
                  <c:y val="-1.899505111613130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33E-4474-BA21-2F2DBFBC5B08}"/>
                </c:ext>
              </c:extLst>
            </c:dLbl>
            <c:dLbl>
              <c:idx val="1"/>
              <c:layout>
                <c:manualLayout>
                  <c:x val="3.1552810709471199E-3"/>
                  <c:y val="5.06534696430166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33E-4474-BA21-2F2DBFBC5B08}"/>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Sheet1!$A$17:$A$18</c:f>
              <c:strCache>
                <c:ptCount val="2"/>
                <c:pt idx="0">
                  <c:v>PL</c:v>
                </c:pt>
              </c:strCache>
            </c:strRef>
          </c:cat>
          <c:val>
            <c:numRef>
              <c:f>Sheet1!$D$17:$D$18</c:f>
              <c:numCache>
                <c:formatCode>General</c:formatCode>
                <c:ptCount val="2"/>
                <c:pt idx="0">
                  <c:v>2.2000000000000002</c:v>
                </c:pt>
                <c:pt idx="1">
                  <c:v>-0.5</c:v>
                </c:pt>
              </c:numCache>
            </c:numRef>
          </c:val>
          <c:extLst>
            <c:ext xmlns:c16="http://schemas.microsoft.com/office/drawing/2014/chart" uri="{C3380CC4-5D6E-409C-BE32-E72D297353CC}">
              <c16:uniqueId val="{00000008-333E-4474-BA21-2F2DBFBC5B08}"/>
            </c:ext>
          </c:extLst>
        </c:ser>
        <c:ser>
          <c:idx val="3"/>
          <c:order val="3"/>
          <c:tx>
            <c:strRef>
              <c:f>Sheet1!$E$16</c:f>
              <c:strCache>
                <c:ptCount val="1"/>
                <c:pt idx="0">
                  <c:v>2020</c:v>
                </c:pt>
              </c:strCache>
            </c:strRef>
          </c:tx>
          <c:spPr>
            <a:solidFill>
              <a:schemeClr val="accent6">
                <a:shade val="76000"/>
              </a:schemeClr>
            </a:solidFill>
            <a:ln>
              <a:noFill/>
            </a:ln>
            <a:effectLst/>
          </c:spPr>
          <c:invertIfNegative val="0"/>
          <c:dLbls>
            <c:dLbl>
              <c:idx val="1"/>
              <c:layout>
                <c:manualLayout>
                  <c:x val="-1.15692302780707E-16"/>
                  <c:y val="5.06534696430166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33E-4474-BA21-2F2DBFBC5B08}"/>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Sheet1!$A$17:$A$18</c:f>
              <c:strCache>
                <c:ptCount val="2"/>
                <c:pt idx="0">
                  <c:v>PL</c:v>
                </c:pt>
              </c:strCache>
            </c:strRef>
          </c:cat>
          <c:val>
            <c:numRef>
              <c:f>Sheet1!$E$17:$E$18</c:f>
              <c:numCache>
                <c:formatCode>General</c:formatCode>
                <c:ptCount val="2"/>
                <c:pt idx="0">
                  <c:v>2.54</c:v>
                </c:pt>
                <c:pt idx="1">
                  <c:v>-0.24</c:v>
                </c:pt>
              </c:numCache>
            </c:numRef>
          </c:val>
          <c:extLst>
            <c:ext xmlns:c16="http://schemas.microsoft.com/office/drawing/2014/chart" uri="{C3380CC4-5D6E-409C-BE32-E72D297353CC}">
              <c16:uniqueId val="{0000000A-333E-4474-BA21-2F2DBFBC5B08}"/>
            </c:ext>
          </c:extLst>
        </c:ser>
        <c:ser>
          <c:idx val="4"/>
          <c:order val="4"/>
          <c:tx>
            <c:strRef>
              <c:f>Sheet1!$F$16</c:f>
              <c:strCache>
                <c:ptCount val="1"/>
                <c:pt idx="0">
                  <c:v>2021</c:v>
                </c:pt>
              </c:strCache>
            </c:strRef>
          </c:tx>
          <c:spPr>
            <a:solidFill>
              <a:schemeClr val="accent6">
                <a:shade val="53000"/>
              </a:schemeClr>
            </a:solidFill>
            <a:ln>
              <a:noFill/>
            </a:ln>
            <a:effectLst/>
          </c:spPr>
          <c:invertIfNegative val="0"/>
          <c:dLbls>
            <c:dLbl>
              <c:idx val="1"/>
              <c:layout>
                <c:manualLayout>
                  <c:x val="6.3105621418942303E-3"/>
                  <c:y val="1.51960408929049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33E-4474-BA21-2F2DBFBC5B08}"/>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Sheet1!$A$17:$A$18</c:f>
              <c:strCache>
                <c:ptCount val="2"/>
                <c:pt idx="0">
                  <c:v>PL</c:v>
                </c:pt>
              </c:strCache>
            </c:strRef>
          </c:cat>
          <c:val>
            <c:numRef>
              <c:f>Sheet1!$F$17:$F$18</c:f>
              <c:numCache>
                <c:formatCode>General</c:formatCode>
                <c:ptCount val="2"/>
                <c:pt idx="0">
                  <c:v>3.37</c:v>
                </c:pt>
                <c:pt idx="1">
                  <c:v>0.18</c:v>
                </c:pt>
              </c:numCache>
            </c:numRef>
          </c:val>
          <c:extLst>
            <c:ext xmlns:c16="http://schemas.microsoft.com/office/drawing/2014/chart" uri="{C3380CC4-5D6E-409C-BE32-E72D297353CC}">
              <c16:uniqueId val="{0000000C-333E-4474-BA21-2F2DBFBC5B08}"/>
            </c:ext>
          </c:extLst>
        </c:ser>
        <c:dLbls>
          <c:showLegendKey val="0"/>
          <c:showVal val="0"/>
          <c:showCatName val="0"/>
          <c:showSerName val="0"/>
          <c:showPercent val="0"/>
          <c:showBubbleSize val="0"/>
        </c:dLbls>
        <c:gapWidth val="100"/>
        <c:axId val="514721776"/>
        <c:axId val="514723344"/>
      </c:barChart>
      <c:catAx>
        <c:axId val="514721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400" b="1" i="0" u="none" strike="noStrike" kern="1200" baseline="0">
                <a:solidFill>
                  <a:srgbClr val="0053A9"/>
                </a:solidFill>
                <a:latin typeface="+mn-lt"/>
                <a:ea typeface="+mn-ea"/>
                <a:cs typeface="+mn-cs"/>
              </a:defRPr>
            </a:pPr>
            <a:endParaRPr lang="zh-CN"/>
          </a:p>
        </c:txPr>
        <c:crossAx val="514723344"/>
        <c:crosses val="autoZero"/>
        <c:auto val="1"/>
        <c:lblAlgn val="ctr"/>
        <c:lblOffset val="100"/>
        <c:noMultiLvlLbl val="0"/>
      </c:catAx>
      <c:valAx>
        <c:axId val="514723344"/>
        <c:scaling>
          <c:orientation val="minMax"/>
        </c:scaling>
        <c:delete val="1"/>
        <c:axPos val="l"/>
        <c:numFmt formatCode="General" sourceLinked="1"/>
        <c:majorTickMark val="none"/>
        <c:minorTickMark val="none"/>
        <c:tickLblPos val="nextTo"/>
        <c:crossAx val="514721776"/>
        <c:crosses val="autoZero"/>
        <c:crossBetween val="between"/>
        <c:majorUnit val="0.1"/>
      </c:valAx>
      <c:spPr>
        <a:noFill/>
        <a:ln>
          <a:noFill/>
        </a:ln>
        <a:effectLst/>
      </c:spPr>
    </c:plotArea>
    <c:plotVisOnly val="1"/>
    <c:dispBlanksAs val="gap"/>
    <c:showDLblsOverMax val="0"/>
    <c:extLst>
      <c:ext uri="{0b15fc19-7d7d-44ad-8c2d-2c3a37ce22c3}">
        <chartProps xmlns="https://web.wps.cn/et/2018/main" chartId="{698bce3e-abeb-486d-851a-b31b278be40a}"/>
      </c:ext>
    </c:extLst>
  </c:chart>
  <c:spPr>
    <a:noFill/>
    <a:ln>
      <a:noFill/>
    </a:ln>
    <a:effectLst/>
  </c:spPr>
  <c:txPr>
    <a:bodyPr/>
    <a:lstStyle/>
    <a:p>
      <a:pPr>
        <a:defRPr lang="zh-CN" sz="1200" b="1">
          <a:solidFill>
            <a:srgbClr val="0053A9"/>
          </a:solidFill>
        </a:defRPr>
      </a:pPr>
      <a:endParaRPr lang="zh-CN"/>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3.6532507739938103E-2"/>
          <c:y val="9.66604438913089E-2"/>
          <c:w val="0.85572755417956703"/>
          <c:h val="0.76959137108483699"/>
        </c:manualLayout>
      </c:layout>
      <c:barChart>
        <c:barDir val="col"/>
        <c:grouping val="clustered"/>
        <c:varyColors val="0"/>
        <c:ser>
          <c:idx val="0"/>
          <c:order val="0"/>
          <c:tx>
            <c:strRef>
              <c:f>Sheet1!$B$10</c:f>
              <c:strCache>
                <c:ptCount val="1"/>
                <c:pt idx="0">
                  <c:v>2017</c:v>
                </c:pt>
              </c:strCache>
            </c:strRef>
          </c:tx>
          <c:spPr>
            <a:solidFill>
              <a:schemeClr val="accent6">
                <a:tint val="54000"/>
              </a:schemeClr>
            </a:solidFill>
            <a:ln>
              <a:solidFill>
                <a:schemeClr val="accent6">
                  <a:lumMod val="75000"/>
                </a:schemeClr>
              </a:solidFill>
            </a:ln>
            <a:effectLst/>
          </c:spPr>
          <c:invertIfNegative val="0"/>
          <c:dLbls>
            <c:dLbl>
              <c:idx val="0"/>
              <c:layout>
                <c:manualLayout>
                  <c:x val="-1.42417298456888E-2"/>
                  <c:y val="2.7417940212358299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0928792569659399"/>
                      <c:h val="0.11101752021563301"/>
                    </c:manualLayout>
                  </c15:layout>
                </c:ext>
                <c:ext xmlns:c16="http://schemas.microsoft.com/office/drawing/2014/chart" uri="{C3380CC4-5D6E-409C-BE32-E72D297353CC}">
                  <c16:uniqueId val="{00000000-E946-4E2A-8DCC-5F14BD044F90}"/>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c:f>
              <c:strCache>
                <c:ptCount val="1"/>
                <c:pt idx="0">
                  <c:v>TPI</c:v>
                </c:pt>
              </c:strCache>
            </c:strRef>
          </c:cat>
          <c:val>
            <c:numRef>
              <c:f>Sheet1!$B$11</c:f>
              <c:numCache>
                <c:formatCode>General</c:formatCode>
                <c:ptCount val="1"/>
                <c:pt idx="0">
                  <c:v>2649</c:v>
                </c:pt>
              </c:numCache>
            </c:numRef>
          </c:val>
          <c:extLst>
            <c:ext xmlns:c16="http://schemas.microsoft.com/office/drawing/2014/chart" uri="{C3380CC4-5D6E-409C-BE32-E72D297353CC}">
              <c16:uniqueId val="{00000001-E946-4E2A-8DCC-5F14BD044F90}"/>
            </c:ext>
          </c:extLst>
        </c:ser>
        <c:ser>
          <c:idx val="1"/>
          <c:order val="1"/>
          <c:tx>
            <c:strRef>
              <c:f>Sheet1!$C$10</c:f>
              <c:strCache>
                <c:ptCount val="1"/>
                <c:pt idx="0">
                  <c:v>2018</c:v>
                </c:pt>
              </c:strCache>
            </c:strRef>
          </c:tx>
          <c:spPr>
            <a:solidFill>
              <a:schemeClr val="accent6">
                <a:tint val="77000"/>
              </a:schemeClr>
            </a:solidFill>
            <a:ln>
              <a:solidFill>
                <a:schemeClr val="accent6">
                  <a:lumMod val="75000"/>
                </a:schemeClr>
              </a:solidFill>
            </a:ln>
            <a:effectLst/>
          </c:spPr>
          <c:invertIfNegative val="0"/>
          <c:dLbls>
            <c:dLbl>
              <c:idx val="0"/>
              <c:layout>
                <c:manualLayout>
                  <c:x val="-1.88852051388314E-2"/>
                  <c:y val="5.6016411140891098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1455108359133099"/>
                      <c:h val="0.11101752021563301"/>
                    </c:manualLayout>
                  </c15:layout>
                </c:ext>
                <c:ext xmlns:c16="http://schemas.microsoft.com/office/drawing/2014/chart" uri="{C3380CC4-5D6E-409C-BE32-E72D297353CC}">
                  <c16:uniqueId val="{00000002-E946-4E2A-8DCC-5F14BD044F90}"/>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c:f>
              <c:strCache>
                <c:ptCount val="1"/>
                <c:pt idx="0">
                  <c:v>TPI</c:v>
                </c:pt>
              </c:strCache>
            </c:strRef>
          </c:cat>
          <c:val>
            <c:numRef>
              <c:f>Sheet1!$C$11</c:f>
              <c:numCache>
                <c:formatCode>General</c:formatCode>
                <c:ptCount val="1"/>
                <c:pt idx="0">
                  <c:v>2695</c:v>
                </c:pt>
              </c:numCache>
            </c:numRef>
          </c:val>
          <c:extLst>
            <c:ext xmlns:c16="http://schemas.microsoft.com/office/drawing/2014/chart" uri="{C3380CC4-5D6E-409C-BE32-E72D297353CC}">
              <c16:uniqueId val="{00000003-E946-4E2A-8DCC-5F14BD044F90}"/>
            </c:ext>
          </c:extLst>
        </c:ser>
        <c:ser>
          <c:idx val="2"/>
          <c:order val="2"/>
          <c:tx>
            <c:strRef>
              <c:f>Sheet1!$D$10</c:f>
              <c:strCache>
                <c:ptCount val="1"/>
                <c:pt idx="0">
                  <c:v>2019</c:v>
                </c:pt>
              </c:strCache>
            </c:strRef>
          </c:tx>
          <c:spPr>
            <a:solidFill>
              <a:schemeClr val="accent6"/>
            </a:solidFill>
            <a:ln>
              <a:noFill/>
            </a:ln>
            <a:effectLst/>
          </c:spPr>
          <c:invertIfNegative val="0"/>
          <c:dLbls>
            <c:dLbl>
              <c:idx val="0"/>
              <c:layout>
                <c:manualLayout>
                  <c:x val="-1.42417298456888E-2"/>
                  <c:y val="2.9397142096503601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2476780185758499"/>
                      <c:h val="0.11101752021563301"/>
                    </c:manualLayout>
                  </c15:layout>
                </c:ext>
                <c:ext xmlns:c16="http://schemas.microsoft.com/office/drawing/2014/chart" uri="{C3380CC4-5D6E-409C-BE32-E72D297353CC}">
                  <c16:uniqueId val="{00000004-E946-4E2A-8DCC-5F14BD044F90}"/>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c:f>
              <c:strCache>
                <c:ptCount val="1"/>
                <c:pt idx="0">
                  <c:v>TPI</c:v>
                </c:pt>
              </c:strCache>
            </c:strRef>
          </c:cat>
          <c:val>
            <c:numRef>
              <c:f>Sheet1!$D$11</c:f>
              <c:numCache>
                <c:formatCode>General</c:formatCode>
                <c:ptCount val="1"/>
                <c:pt idx="0">
                  <c:v>2894</c:v>
                </c:pt>
              </c:numCache>
            </c:numRef>
          </c:val>
          <c:extLst>
            <c:ext xmlns:c16="http://schemas.microsoft.com/office/drawing/2014/chart" uri="{C3380CC4-5D6E-409C-BE32-E72D297353CC}">
              <c16:uniqueId val="{00000005-E946-4E2A-8DCC-5F14BD044F90}"/>
            </c:ext>
          </c:extLst>
        </c:ser>
        <c:ser>
          <c:idx val="3"/>
          <c:order val="3"/>
          <c:tx>
            <c:strRef>
              <c:f>Sheet1!$E$10</c:f>
              <c:strCache>
                <c:ptCount val="1"/>
                <c:pt idx="0">
                  <c:v>2020</c:v>
                </c:pt>
              </c:strCache>
            </c:strRef>
          </c:tx>
          <c:spPr>
            <a:solidFill>
              <a:schemeClr val="accent6">
                <a:shade val="76000"/>
              </a:schemeClr>
            </a:solidFill>
            <a:ln>
              <a:noFill/>
            </a:ln>
            <a:effectLst/>
          </c:spPr>
          <c:invertIfNegative val="0"/>
          <c:dLbls>
            <c:dLbl>
              <c:idx val="0"/>
              <c:layout>
                <c:manualLayout>
                  <c:x val="-3.4055727554180102E-3"/>
                  <c:y val="2.9944942320915501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2074303405572801"/>
                      <c:h val="0.11101752021563301"/>
                    </c:manualLayout>
                  </c15:layout>
                </c:ext>
                <c:ext xmlns:c16="http://schemas.microsoft.com/office/drawing/2014/chart" uri="{C3380CC4-5D6E-409C-BE32-E72D297353CC}">
                  <c16:uniqueId val="{00000006-E946-4E2A-8DCC-5F14BD044F90}"/>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c:f>
              <c:strCache>
                <c:ptCount val="1"/>
                <c:pt idx="0">
                  <c:v>TPI</c:v>
                </c:pt>
              </c:strCache>
            </c:strRef>
          </c:cat>
          <c:val>
            <c:numRef>
              <c:f>Sheet1!$E$11</c:f>
              <c:numCache>
                <c:formatCode>General</c:formatCode>
                <c:ptCount val="1"/>
                <c:pt idx="0">
                  <c:v>2966</c:v>
                </c:pt>
              </c:numCache>
            </c:numRef>
          </c:val>
          <c:extLst>
            <c:ext xmlns:c16="http://schemas.microsoft.com/office/drawing/2014/chart" uri="{C3380CC4-5D6E-409C-BE32-E72D297353CC}">
              <c16:uniqueId val="{00000007-E946-4E2A-8DCC-5F14BD044F90}"/>
            </c:ext>
          </c:extLst>
        </c:ser>
        <c:ser>
          <c:idx val="4"/>
          <c:order val="4"/>
          <c:tx>
            <c:strRef>
              <c:f>Sheet1!$F$10</c:f>
              <c:strCache>
                <c:ptCount val="1"/>
                <c:pt idx="0">
                  <c:v>2021</c:v>
                </c:pt>
              </c:strCache>
            </c:strRef>
          </c:tx>
          <c:spPr>
            <a:solidFill>
              <a:schemeClr val="accent6">
                <a:shade val="53000"/>
              </a:schemeClr>
            </a:solidFill>
            <a:ln>
              <a:noFill/>
            </a:ln>
            <a:effectLst/>
          </c:spPr>
          <c:invertIfNegative val="0"/>
          <c:dLbls>
            <c:dLbl>
              <c:idx val="0"/>
              <c:layout>
                <c:manualLayout>
                  <c:x val="8.6689744277320194E-3"/>
                  <c:y val="3.4451146313618099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7306501547987599"/>
                      <c:h val="0.11101752021563301"/>
                    </c:manualLayout>
                  </c15:layout>
                </c:ext>
                <c:ext xmlns:c16="http://schemas.microsoft.com/office/drawing/2014/chart" uri="{C3380CC4-5D6E-409C-BE32-E72D297353CC}">
                  <c16:uniqueId val="{00000008-E946-4E2A-8DCC-5F14BD044F90}"/>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53A9"/>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c:f>
              <c:strCache>
                <c:ptCount val="1"/>
                <c:pt idx="0">
                  <c:v>TPI</c:v>
                </c:pt>
              </c:strCache>
            </c:strRef>
          </c:cat>
          <c:val>
            <c:numRef>
              <c:f>Sheet1!$F$11</c:f>
              <c:numCache>
                <c:formatCode>General</c:formatCode>
                <c:ptCount val="1"/>
                <c:pt idx="0">
                  <c:v>3075</c:v>
                </c:pt>
              </c:numCache>
            </c:numRef>
          </c:val>
          <c:extLst>
            <c:ext xmlns:c16="http://schemas.microsoft.com/office/drawing/2014/chart" uri="{C3380CC4-5D6E-409C-BE32-E72D297353CC}">
              <c16:uniqueId val="{00000009-E946-4E2A-8DCC-5F14BD044F90}"/>
            </c:ext>
          </c:extLst>
        </c:ser>
        <c:dLbls>
          <c:showLegendKey val="0"/>
          <c:showVal val="0"/>
          <c:showCatName val="0"/>
          <c:showSerName val="0"/>
          <c:showPercent val="0"/>
          <c:showBubbleSize val="0"/>
        </c:dLbls>
        <c:gapWidth val="100"/>
        <c:axId val="515322976"/>
        <c:axId val="515324152"/>
      </c:barChart>
      <c:catAx>
        <c:axId val="51532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400" b="1" i="0" u="none" strike="noStrike" kern="1200" baseline="0">
                <a:solidFill>
                  <a:srgbClr val="0053A9"/>
                </a:solidFill>
                <a:latin typeface="+mn-lt"/>
                <a:ea typeface="+mn-ea"/>
                <a:cs typeface="+mn-cs"/>
              </a:defRPr>
            </a:pPr>
            <a:endParaRPr lang="zh-CN"/>
          </a:p>
        </c:txPr>
        <c:crossAx val="515324152"/>
        <c:crosses val="autoZero"/>
        <c:auto val="1"/>
        <c:lblAlgn val="ctr"/>
        <c:lblOffset val="100"/>
        <c:noMultiLvlLbl val="0"/>
      </c:catAx>
      <c:valAx>
        <c:axId val="515324152"/>
        <c:scaling>
          <c:orientation val="minMax"/>
        </c:scaling>
        <c:delete val="1"/>
        <c:axPos val="l"/>
        <c:numFmt formatCode="General" sourceLinked="1"/>
        <c:majorTickMark val="none"/>
        <c:minorTickMark val="none"/>
        <c:tickLblPos val="nextTo"/>
        <c:crossAx val="515322976"/>
        <c:crosses val="autoZero"/>
        <c:crossBetween val="between"/>
      </c:valAx>
      <c:spPr>
        <a:noFill/>
        <a:ln>
          <a:noFill/>
        </a:ln>
        <a:effectLst/>
      </c:spPr>
    </c:plotArea>
    <c:plotVisOnly val="1"/>
    <c:dispBlanksAs val="gap"/>
    <c:showDLblsOverMax val="0"/>
    <c:extLst>
      <c:ext uri="{0b15fc19-7d7d-44ad-8c2d-2c3a37ce22c3}">
        <chartProps xmlns="https://web.wps.cn/et/2018/main" chartId="{e420875d-af5f-4acd-ade2-bfaddee75c25}"/>
      </c:ext>
    </c:extLst>
  </c:chart>
  <c:spPr>
    <a:noFill/>
    <a:ln>
      <a:noFill/>
    </a:ln>
    <a:effectLst/>
  </c:spPr>
  <c:txPr>
    <a:bodyPr/>
    <a:lstStyle/>
    <a:p>
      <a:pPr>
        <a:defRPr lang="zh-CN" sz="1200" b="1">
          <a:solidFill>
            <a:srgbClr val="0053A9"/>
          </a:solidFill>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空怀天数!$B$2</c:f>
              <c:strCache>
                <c:ptCount val="1"/>
                <c:pt idx="0">
                  <c:v>2019</c:v>
                </c:pt>
              </c:strCache>
            </c:strRef>
          </c:tx>
          <c:spPr>
            <a:solidFill>
              <a:schemeClr val="accent6">
                <a:lumMod val="40000"/>
                <a:lumOff val="60000"/>
              </a:schemeClr>
            </a:solidFill>
            <a:ln>
              <a:solidFill>
                <a:schemeClr val="tx1"/>
              </a:solidFill>
            </a:ln>
            <a:effectLst/>
          </c:spPr>
          <c:invertIfNegative val="0"/>
          <c:cat>
            <c:strRef>
              <c:f>空怀天数!$A$3:$A$10</c:f>
              <c:strCache>
                <c:ptCount val="8"/>
                <c:pt idx="0">
                  <c:v>DYAA</c:v>
                </c:pt>
                <c:pt idx="1">
                  <c:v>TAAA</c:v>
                </c:pt>
                <c:pt idx="2">
                  <c:v>DXAA</c:v>
                </c:pt>
                <c:pt idx="3">
                  <c:v>DSAA</c:v>
                </c:pt>
                <c:pt idx="4">
                  <c:v>XHAA</c:v>
                </c:pt>
                <c:pt idx="5">
                  <c:v>CFAA</c:v>
                </c:pt>
                <c:pt idx="6">
                  <c:v>CAAA</c:v>
                </c:pt>
                <c:pt idx="7">
                  <c:v>AVE.</c:v>
                </c:pt>
              </c:strCache>
            </c:strRef>
          </c:cat>
          <c:val>
            <c:numRef>
              <c:f>空怀天数!$B$3:$B$10</c:f>
              <c:numCache>
                <c:formatCode>0_ </c:formatCode>
                <c:ptCount val="8"/>
                <c:pt idx="0">
                  <c:v>109.03583333333331</c:v>
                </c:pt>
                <c:pt idx="1">
                  <c:v>111</c:v>
                </c:pt>
                <c:pt idx="2">
                  <c:v>104</c:v>
                </c:pt>
                <c:pt idx="3">
                  <c:v>102</c:v>
                </c:pt>
                <c:pt idx="4">
                  <c:v>107.58333333333333</c:v>
                </c:pt>
                <c:pt idx="5">
                  <c:v>101</c:v>
                </c:pt>
                <c:pt idx="6">
                  <c:v>108.33333333333333</c:v>
                </c:pt>
                <c:pt idx="7">
                  <c:v>106.13607142857143</c:v>
                </c:pt>
              </c:numCache>
            </c:numRef>
          </c:val>
          <c:extLst>
            <c:ext xmlns:c16="http://schemas.microsoft.com/office/drawing/2014/chart" uri="{C3380CC4-5D6E-409C-BE32-E72D297353CC}">
              <c16:uniqueId val="{00000000-D69C-4868-897E-1C2EDEF81345}"/>
            </c:ext>
          </c:extLst>
        </c:ser>
        <c:ser>
          <c:idx val="1"/>
          <c:order val="1"/>
          <c:tx>
            <c:strRef>
              <c:f>空怀天数!$C$2</c:f>
              <c:strCache>
                <c:ptCount val="1"/>
                <c:pt idx="0">
                  <c:v>2020</c:v>
                </c:pt>
              </c:strCache>
            </c:strRef>
          </c:tx>
          <c:spPr>
            <a:solidFill>
              <a:schemeClr val="accent6">
                <a:lumMod val="60000"/>
                <a:lumOff val="40000"/>
              </a:schemeClr>
            </a:solidFill>
            <a:ln>
              <a:solidFill>
                <a:schemeClr val="tx1"/>
              </a:solidFill>
            </a:ln>
            <a:effectLst/>
          </c:spPr>
          <c:invertIfNegative val="0"/>
          <c:cat>
            <c:strRef>
              <c:f>空怀天数!$A$3:$A$10</c:f>
              <c:strCache>
                <c:ptCount val="8"/>
                <c:pt idx="0">
                  <c:v>DYAA</c:v>
                </c:pt>
                <c:pt idx="1">
                  <c:v>TAAA</c:v>
                </c:pt>
                <c:pt idx="2">
                  <c:v>DXAA</c:v>
                </c:pt>
                <c:pt idx="3">
                  <c:v>DSAA</c:v>
                </c:pt>
                <c:pt idx="4">
                  <c:v>XHAA</c:v>
                </c:pt>
                <c:pt idx="5">
                  <c:v>CFAA</c:v>
                </c:pt>
                <c:pt idx="6">
                  <c:v>CAAA</c:v>
                </c:pt>
                <c:pt idx="7">
                  <c:v>AVE.</c:v>
                </c:pt>
              </c:strCache>
            </c:strRef>
          </c:cat>
          <c:val>
            <c:numRef>
              <c:f>空怀天数!$C$3:$C$10</c:f>
              <c:numCache>
                <c:formatCode>0_ </c:formatCode>
                <c:ptCount val="8"/>
                <c:pt idx="0">
                  <c:v>99</c:v>
                </c:pt>
                <c:pt idx="1">
                  <c:v>98.416666666666671</c:v>
                </c:pt>
                <c:pt idx="2">
                  <c:v>103.75</c:v>
                </c:pt>
                <c:pt idx="3">
                  <c:v>102</c:v>
                </c:pt>
                <c:pt idx="4">
                  <c:v>108.25</c:v>
                </c:pt>
                <c:pt idx="5">
                  <c:v>102.75</c:v>
                </c:pt>
                <c:pt idx="6">
                  <c:v>106.41666666666667</c:v>
                </c:pt>
                <c:pt idx="7">
                  <c:v>102.94047619047619</c:v>
                </c:pt>
              </c:numCache>
            </c:numRef>
          </c:val>
          <c:extLst>
            <c:ext xmlns:c16="http://schemas.microsoft.com/office/drawing/2014/chart" uri="{C3380CC4-5D6E-409C-BE32-E72D297353CC}">
              <c16:uniqueId val="{00000001-D69C-4868-897E-1C2EDEF81345}"/>
            </c:ext>
          </c:extLst>
        </c:ser>
        <c:ser>
          <c:idx val="2"/>
          <c:order val="2"/>
          <c:tx>
            <c:strRef>
              <c:f>空怀天数!$D$2</c:f>
              <c:strCache>
                <c:ptCount val="1"/>
                <c:pt idx="0">
                  <c:v>2021</c:v>
                </c:pt>
              </c:strCache>
            </c:strRef>
          </c:tx>
          <c:spPr>
            <a:solidFill>
              <a:schemeClr val="accent6"/>
            </a:solidFill>
            <a:ln>
              <a:solidFill>
                <a:schemeClr val="tx1"/>
              </a:solidFill>
            </a:ln>
            <a:effectLst/>
          </c:spPr>
          <c:invertIfNegative val="0"/>
          <c:cat>
            <c:strRef>
              <c:f>空怀天数!$A$3:$A$10</c:f>
              <c:strCache>
                <c:ptCount val="8"/>
                <c:pt idx="0">
                  <c:v>DYAA</c:v>
                </c:pt>
                <c:pt idx="1">
                  <c:v>TAAA</c:v>
                </c:pt>
                <c:pt idx="2">
                  <c:v>DXAA</c:v>
                </c:pt>
                <c:pt idx="3">
                  <c:v>DSAA</c:v>
                </c:pt>
                <c:pt idx="4">
                  <c:v>XHAA</c:v>
                </c:pt>
                <c:pt idx="5">
                  <c:v>CFAA</c:v>
                </c:pt>
                <c:pt idx="6">
                  <c:v>CAAA</c:v>
                </c:pt>
                <c:pt idx="7">
                  <c:v>AVE.</c:v>
                </c:pt>
              </c:strCache>
            </c:strRef>
          </c:cat>
          <c:val>
            <c:numRef>
              <c:f>空怀天数!$D$3:$D$10</c:f>
              <c:numCache>
                <c:formatCode>0_ </c:formatCode>
                <c:ptCount val="8"/>
                <c:pt idx="0">
                  <c:v>100</c:v>
                </c:pt>
                <c:pt idx="1">
                  <c:v>102.083333333333</c:v>
                </c:pt>
                <c:pt idx="2">
                  <c:v>102.75</c:v>
                </c:pt>
                <c:pt idx="3">
                  <c:v>110</c:v>
                </c:pt>
                <c:pt idx="4">
                  <c:v>110.083333333333</c:v>
                </c:pt>
                <c:pt idx="5">
                  <c:v>110.333333333333</c:v>
                </c:pt>
                <c:pt idx="6">
                  <c:v>109.416666666667</c:v>
                </c:pt>
                <c:pt idx="7">
                  <c:v>106.38095238095229</c:v>
                </c:pt>
              </c:numCache>
            </c:numRef>
          </c:val>
          <c:extLst>
            <c:ext xmlns:c16="http://schemas.microsoft.com/office/drawing/2014/chart" uri="{C3380CC4-5D6E-409C-BE32-E72D297353CC}">
              <c16:uniqueId val="{00000002-D69C-4868-897E-1C2EDEF81345}"/>
            </c:ext>
          </c:extLst>
        </c:ser>
        <c:ser>
          <c:idx val="3"/>
          <c:order val="3"/>
          <c:tx>
            <c:strRef>
              <c:f>空怀天数!$E$2</c:f>
              <c:strCache>
                <c:ptCount val="1"/>
                <c:pt idx="0">
                  <c:v>2022</c:v>
                </c:pt>
              </c:strCache>
            </c:strRef>
          </c:tx>
          <c:spPr>
            <a:solidFill>
              <a:schemeClr val="accent6">
                <a:lumMod val="75000"/>
              </a:schemeClr>
            </a:solidFill>
            <a:ln>
              <a:solidFill>
                <a:schemeClr val="tx1"/>
              </a:solidFill>
            </a:ln>
            <a:effectLst/>
          </c:spPr>
          <c:invertIfNegative val="0"/>
          <c:cat>
            <c:strRef>
              <c:f>空怀天数!$A$3:$A$10</c:f>
              <c:strCache>
                <c:ptCount val="8"/>
                <c:pt idx="0">
                  <c:v>DYAA</c:v>
                </c:pt>
                <c:pt idx="1">
                  <c:v>TAAA</c:v>
                </c:pt>
                <c:pt idx="2">
                  <c:v>DXAA</c:v>
                </c:pt>
                <c:pt idx="3">
                  <c:v>DSAA</c:v>
                </c:pt>
                <c:pt idx="4">
                  <c:v>XHAA</c:v>
                </c:pt>
                <c:pt idx="5">
                  <c:v>CFAA</c:v>
                </c:pt>
                <c:pt idx="6">
                  <c:v>CAAA</c:v>
                </c:pt>
                <c:pt idx="7">
                  <c:v>AVE.</c:v>
                </c:pt>
              </c:strCache>
            </c:strRef>
          </c:cat>
          <c:val>
            <c:numRef>
              <c:f>空怀天数!$E$3:$E$10</c:f>
              <c:numCache>
                <c:formatCode>0_ </c:formatCode>
                <c:ptCount val="8"/>
                <c:pt idx="0">
                  <c:v>101.83333333333333</c:v>
                </c:pt>
                <c:pt idx="1">
                  <c:v>100.16666666666667</c:v>
                </c:pt>
                <c:pt idx="2">
                  <c:v>99.333333333333329</c:v>
                </c:pt>
                <c:pt idx="3">
                  <c:v>104.75</c:v>
                </c:pt>
                <c:pt idx="4">
                  <c:v>107.41666666666667</c:v>
                </c:pt>
                <c:pt idx="5">
                  <c:v>100.83333333333333</c:v>
                </c:pt>
                <c:pt idx="6">
                  <c:v>103.75</c:v>
                </c:pt>
                <c:pt idx="7">
                  <c:v>102.58333333333334</c:v>
                </c:pt>
              </c:numCache>
            </c:numRef>
          </c:val>
          <c:extLst>
            <c:ext xmlns:c16="http://schemas.microsoft.com/office/drawing/2014/chart" uri="{C3380CC4-5D6E-409C-BE32-E72D297353CC}">
              <c16:uniqueId val="{00000003-D69C-4868-897E-1C2EDEF81345}"/>
            </c:ext>
          </c:extLst>
        </c:ser>
        <c:ser>
          <c:idx val="4"/>
          <c:order val="4"/>
          <c:tx>
            <c:strRef>
              <c:f>空怀天数!$F$2</c:f>
              <c:strCache>
                <c:ptCount val="1"/>
                <c:pt idx="0">
                  <c:v>2023</c:v>
                </c:pt>
              </c:strCache>
            </c:strRef>
          </c:tx>
          <c:spPr>
            <a:solidFill>
              <a:schemeClr val="accent6">
                <a:lumMod val="50000"/>
              </a:schemeClr>
            </a:solidFill>
            <a:ln>
              <a:solidFill>
                <a:schemeClr val="tx1"/>
              </a:solidFill>
            </a:ln>
            <a:effectLst/>
          </c:spPr>
          <c:invertIfNegative val="0"/>
          <c:cat>
            <c:strRef>
              <c:f>空怀天数!$A$3:$A$10</c:f>
              <c:strCache>
                <c:ptCount val="8"/>
                <c:pt idx="0">
                  <c:v>DYAA</c:v>
                </c:pt>
                <c:pt idx="1">
                  <c:v>TAAA</c:v>
                </c:pt>
                <c:pt idx="2">
                  <c:v>DXAA</c:v>
                </c:pt>
                <c:pt idx="3">
                  <c:v>DSAA</c:v>
                </c:pt>
                <c:pt idx="4">
                  <c:v>XHAA</c:v>
                </c:pt>
                <c:pt idx="5">
                  <c:v>CFAA</c:v>
                </c:pt>
                <c:pt idx="6">
                  <c:v>CAAA</c:v>
                </c:pt>
                <c:pt idx="7">
                  <c:v>AVE.</c:v>
                </c:pt>
              </c:strCache>
            </c:strRef>
          </c:cat>
          <c:val>
            <c:numRef>
              <c:f>空怀天数!$F$3:$F$10</c:f>
              <c:numCache>
                <c:formatCode>0_ </c:formatCode>
                <c:ptCount val="8"/>
                <c:pt idx="0">
                  <c:v>100.75</c:v>
                </c:pt>
                <c:pt idx="1">
                  <c:v>97.583333333333329</c:v>
                </c:pt>
                <c:pt idx="2">
                  <c:v>99.333333333333329</c:v>
                </c:pt>
                <c:pt idx="3">
                  <c:v>100</c:v>
                </c:pt>
                <c:pt idx="4">
                  <c:v>104.91666666666667</c:v>
                </c:pt>
                <c:pt idx="5">
                  <c:v>100.58333333333333</c:v>
                </c:pt>
                <c:pt idx="6">
                  <c:v>99.5</c:v>
                </c:pt>
                <c:pt idx="7">
                  <c:v>100.38095238095238</c:v>
                </c:pt>
              </c:numCache>
            </c:numRef>
          </c:val>
          <c:extLst>
            <c:ext xmlns:c16="http://schemas.microsoft.com/office/drawing/2014/chart" uri="{C3380CC4-5D6E-409C-BE32-E72D297353CC}">
              <c16:uniqueId val="{00000004-D69C-4868-897E-1C2EDEF81345}"/>
            </c:ext>
          </c:extLst>
        </c:ser>
        <c:dLbls>
          <c:showLegendKey val="0"/>
          <c:showVal val="0"/>
          <c:showCatName val="0"/>
          <c:showSerName val="0"/>
          <c:showPercent val="0"/>
          <c:showBubbleSize val="0"/>
        </c:dLbls>
        <c:gapWidth val="100"/>
        <c:overlap val="-16"/>
        <c:axId val="337684144"/>
        <c:axId val="337681024"/>
      </c:barChart>
      <c:catAx>
        <c:axId val="33768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crossAx val="337681024"/>
        <c:crosses val="autoZero"/>
        <c:auto val="1"/>
        <c:lblAlgn val="ctr"/>
        <c:lblOffset val="100"/>
        <c:noMultiLvlLbl val="0"/>
      </c:catAx>
      <c:valAx>
        <c:axId val="337681024"/>
        <c:scaling>
          <c:orientation val="minMax"/>
        </c:scaling>
        <c:delete val="0"/>
        <c:axPos val="l"/>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crossAx val="337684144"/>
        <c:crosses val="autoZero"/>
        <c:crossBetween val="between"/>
      </c:valAx>
      <c:spPr>
        <a:noFill/>
        <a:ln>
          <a:noFill/>
        </a:ln>
        <a:effectLst/>
      </c:spPr>
    </c:plotArea>
    <c:legend>
      <c:legendPos val="b"/>
      <c:layout>
        <c:manualLayout>
          <c:xMode val="edge"/>
          <c:yMode val="edge"/>
          <c:x val="0.4983338088173761"/>
          <c:y val="7.5191334873210974E-2"/>
          <c:w val="0.46468503937007877"/>
          <c:h val="6.6822954092174036E-2"/>
        </c:manualLayout>
      </c:layout>
      <c:overlay val="0"/>
      <c:spPr>
        <a:noFill/>
        <a:ln>
          <a:noFill/>
        </a:ln>
        <a:effectLst/>
      </c:spPr>
      <c:txPr>
        <a:bodyPr rot="0" spcFirstLastPara="1" vertOverflow="ellipsis" vert="horz" wrap="square" anchor="ctr" anchorCtr="1"/>
        <a:lstStyle/>
        <a:p>
          <a:pP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DIM!$B$2</c:f>
              <c:strCache>
                <c:ptCount val="1"/>
                <c:pt idx="0">
                  <c:v>2019</c:v>
                </c:pt>
              </c:strCache>
            </c:strRef>
          </c:tx>
          <c:spPr>
            <a:solidFill>
              <a:schemeClr val="accent6">
                <a:lumMod val="40000"/>
                <a:lumOff val="60000"/>
              </a:schemeClr>
            </a:solidFill>
            <a:ln>
              <a:solidFill>
                <a:schemeClr val="tx1"/>
              </a:solidFill>
            </a:ln>
            <a:effectLst/>
          </c:spPr>
          <c:invertIfNegative val="0"/>
          <c:cat>
            <c:strRef>
              <c:f>DIM!$A$3:$A$10</c:f>
              <c:strCache>
                <c:ptCount val="8"/>
                <c:pt idx="0">
                  <c:v>DYAA</c:v>
                </c:pt>
                <c:pt idx="1">
                  <c:v>TAAA</c:v>
                </c:pt>
                <c:pt idx="2">
                  <c:v>DXAA</c:v>
                </c:pt>
                <c:pt idx="3">
                  <c:v>DSAA</c:v>
                </c:pt>
                <c:pt idx="4">
                  <c:v>XHAA</c:v>
                </c:pt>
                <c:pt idx="5">
                  <c:v>CFAA</c:v>
                </c:pt>
                <c:pt idx="6">
                  <c:v>CAAA</c:v>
                </c:pt>
                <c:pt idx="7">
                  <c:v>AVE.</c:v>
                </c:pt>
              </c:strCache>
            </c:strRef>
          </c:cat>
          <c:val>
            <c:numRef>
              <c:f>DIM!$B$3:$B$10</c:f>
              <c:numCache>
                <c:formatCode>0_ </c:formatCode>
                <c:ptCount val="8"/>
                <c:pt idx="0">
                  <c:v>168.01643835616437</c:v>
                </c:pt>
                <c:pt idx="1">
                  <c:v>163.98356164383563</c:v>
                </c:pt>
                <c:pt idx="2">
                  <c:v>164.84109589041097</c:v>
                </c:pt>
                <c:pt idx="3">
                  <c:v>170.23534246575343</c:v>
                </c:pt>
                <c:pt idx="4">
                  <c:v>166.80547945205478</c:v>
                </c:pt>
                <c:pt idx="5">
                  <c:v>158.54520547945205</c:v>
                </c:pt>
                <c:pt idx="6">
                  <c:v>161.7972602739726</c:v>
                </c:pt>
                <c:pt idx="7">
                  <c:v>164.88919765166341</c:v>
                </c:pt>
              </c:numCache>
            </c:numRef>
          </c:val>
          <c:extLst>
            <c:ext xmlns:c16="http://schemas.microsoft.com/office/drawing/2014/chart" uri="{C3380CC4-5D6E-409C-BE32-E72D297353CC}">
              <c16:uniqueId val="{00000000-C557-4EE6-AA36-33C5D0F80344}"/>
            </c:ext>
          </c:extLst>
        </c:ser>
        <c:ser>
          <c:idx val="1"/>
          <c:order val="1"/>
          <c:tx>
            <c:strRef>
              <c:f>DIM!$C$2</c:f>
              <c:strCache>
                <c:ptCount val="1"/>
                <c:pt idx="0">
                  <c:v>2020</c:v>
                </c:pt>
              </c:strCache>
            </c:strRef>
          </c:tx>
          <c:spPr>
            <a:solidFill>
              <a:schemeClr val="accent6">
                <a:lumMod val="60000"/>
                <a:lumOff val="40000"/>
              </a:schemeClr>
            </a:solidFill>
            <a:ln>
              <a:solidFill>
                <a:schemeClr val="tx1"/>
              </a:solidFill>
            </a:ln>
            <a:effectLst/>
          </c:spPr>
          <c:invertIfNegative val="0"/>
          <c:cat>
            <c:strRef>
              <c:f>DIM!$A$3:$A$10</c:f>
              <c:strCache>
                <c:ptCount val="8"/>
                <c:pt idx="0">
                  <c:v>DYAA</c:v>
                </c:pt>
                <c:pt idx="1">
                  <c:v>TAAA</c:v>
                </c:pt>
                <c:pt idx="2">
                  <c:v>DXAA</c:v>
                </c:pt>
                <c:pt idx="3">
                  <c:v>DSAA</c:v>
                </c:pt>
                <c:pt idx="4">
                  <c:v>XHAA</c:v>
                </c:pt>
                <c:pt idx="5">
                  <c:v>CFAA</c:v>
                </c:pt>
                <c:pt idx="6">
                  <c:v>CAAA</c:v>
                </c:pt>
                <c:pt idx="7">
                  <c:v>AVE.</c:v>
                </c:pt>
              </c:strCache>
            </c:strRef>
          </c:cat>
          <c:val>
            <c:numRef>
              <c:f>DIM!$C$3:$C$10</c:f>
              <c:numCache>
                <c:formatCode>0_ </c:formatCode>
                <c:ptCount val="8"/>
                <c:pt idx="0">
                  <c:v>159.36338797814207</c:v>
                </c:pt>
                <c:pt idx="1">
                  <c:v>157.01912568306011</c:v>
                </c:pt>
                <c:pt idx="2">
                  <c:v>166.91256830601094</c:v>
                </c:pt>
                <c:pt idx="3">
                  <c:v>171.61475409836066</c:v>
                </c:pt>
                <c:pt idx="4">
                  <c:v>169.40163934426229</c:v>
                </c:pt>
                <c:pt idx="5">
                  <c:v>162.5136612021858</c:v>
                </c:pt>
                <c:pt idx="6">
                  <c:v>160.32786885245901</c:v>
                </c:pt>
                <c:pt idx="7">
                  <c:v>163.87900078064013</c:v>
                </c:pt>
              </c:numCache>
            </c:numRef>
          </c:val>
          <c:extLst>
            <c:ext xmlns:c16="http://schemas.microsoft.com/office/drawing/2014/chart" uri="{C3380CC4-5D6E-409C-BE32-E72D297353CC}">
              <c16:uniqueId val="{00000001-C557-4EE6-AA36-33C5D0F80344}"/>
            </c:ext>
          </c:extLst>
        </c:ser>
        <c:ser>
          <c:idx val="2"/>
          <c:order val="2"/>
          <c:tx>
            <c:strRef>
              <c:f>DIM!$D$2</c:f>
              <c:strCache>
                <c:ptCount val="1"/>
                <c:pt idx="0">
                  <c:v>2021</c:v>
                </c:pt>
              </c:strCache>
            </c:strRef>
          </c:tx>
          <c:spPr>
            <a:solidFill>
              <a:schemeClr val="accent6"/>
            </a:solidFill>
            <a:ln>
              <a:solidFill>
                <a:schemeClr val="tx1"/>
              </a:solidFill>
            </a:ln>
            <a:effectLst/>
          </c:spPr>
          <c:invertIfNegative val="0"/>
          <c:cat>
            <c:strRef>
              <c:f>DIM!$A$3:$A$10</c:f>
              <c:strCache>
                <c:ptCount val="8"/>
                <c:pt idx="0">
                  <c:v>DYAA</c:v>
                </c:pt>
                <c:pt idx="1">
                  <c:v>TAAA</c:v>
                </c:pt>
                <c:pt idx="2">
                  <c:v>DXAA</c:v>
                </c:pt>
                <c:pt idx="3">
                  <c:v>DSAA</c:v>
                </c:pt>
                <c:pt idx="4">
                  <c:v>XHAA</c:v>
                </c:pt>
                <c:pt idx="5">
                  <c:v>CFAA</c:v>
                </c:pt>
                <c:pt idx="6">
                  <c:v>CAAA</c:v>
                </c:pt>
                <c:pt idx="7">
                  <c:v>AVE.</c:v>
                </c:pt>
              </c:strCache>
            </c:strRef>
          </c:cat>
          <c:val>
            <c:numRef>
              <c:f>DIM!$D$3:$D$10</c:f>
              <c:numCache>
                <c:formatCode>0_ </c:formatCode>
                <c:ptCount val="8"/>
                <c:pt idx="0">
                  <c:v>157.49589041095891</c:v>
                </c:pt>
                <c:pt idx="1">
                  <c:v>157.89071038251367</c:v>
                </c:pt>
                <c:pt idx="2">
                  <c:v>161.5792349726776</c:v>
                </c:pt>
                <c:pt idx="3">
                  <c:v>174.18306010928961</c:v>
                </c:pt>
                <c:pt idx="4">
                  <c:v>168.24590163934425</c:v>
                </c:pt>
                <c:pt idx="5">
                  <c:v>178.02459016393442</c:v>
                </c:pt>
                <c:pt idx="6">
                  <c:v>161.23497267759564</c:v>
                </c:pt>
                <c:pt idx="7">
                  <c:v>165.52205147947342</c:v>
                </c:pt>
              </c:numCache>
            </c:numRef>
          </c:val>
          <c:extLst>
            <c:ext xmlns:c16="http://schemas.microsoft.com/office/drawing/2014/chart" uri="{C3380CC4-5D6E-409C-BE32-E72D297353CC}">
              <c16:uniqueId val="{00000002-C557-4EE6-AA36-33C5D0F80344}"/>
            </c:ext>
          </c:extLst>
        </c:ser>
        <c:ser>
          <c:idx val="3"/>
          <c:order val="3"/>
          <c:tx>
            <c:strRef>
              <c:f>DIM!$E$2</c:f>
              <c:strCache>
                <c:ptCount val="1"/>
                <c:pt idx="0">
                  <c:v>2022</c:v>
                </c:pt>
              </c:strCache>
            </c:strRef>
          </c:tx>
          <c:spPr>
            <a:solidFill>
              <a:schemeClr val="accent6">
                <a:lumMod val="75000"/>
              </a:schemeClr>
            </a:solidFill>
            <a:ln>
              <a:solidFill>
                <a:schemeClr val="tx1"/>
              </a:solidFill>
            </a:ln>
            <a:effectLst/>
          </c:spPr>
          <c:invertIfNegative val="0"/>
          <c:cat>
            <c:strRef>
              <c:f>DIM!$A$3:$A$10</c:f>
              <c:strCache>
                <c:ptCount val="8"/>
                <c:pt idx="0">
                  <c:v>DYAA</c:v>
                </c:pt>
                <c:pt idx="1">
                  <c:v>TAAA</c:v>
                </c:pt>
                <c:pt idx="2">
                  <c:v>DXAA</c:v>
                </c:pt>
                <c:pt idx="3">
                  <c:v>DSAA</c:v>
                </c:pt>
                <c:pt idx="4">
                  <c:v>XHAA</c:v>
                </c:pt>
                <c:pt idx="5">
                  <c:v>CFAA</c:v>
                </c:pt>
                <c:pt idx="6">
                  <c:v>CAAA</c:v>
                </c:pt>
                <c:pt idx="7">
                  <c:v>AVE.</c:v>
                </c:pt>
              </c:strCache>
            </c:strRef>
          </c:cat>
          <c:val>
            <c:numRef>
              <c:f>DIM!$E$3:$E$10</c:f>
              <c:numCache>
                <c:formatCode>0_ </c:formatCode>
                <c:ptCount val="8"/>
                <c:pt idx="0">
                  <c:v>157.41426611796982</c:v>
                </c:pt>
                <c:pt idx="1">
                  <c:v>156.90397805212621</c:v>
                </c:pt>
                <c:pt idx="2">
                  <c:v>160.11111111111111</c:v>
                </c:pt>
                <c:pt idx="3">
                  <c:v>169.75171467764059</c:v>
                </c:pt>
                <c:pt idx="4">
                  <c:v>168.37585733882031</c:v>
                </c:pt>
                <c:pt idx="5">
                  <c:v>167.6008230452675</c:v>
                </c:pt>
                <c:pt idx="6">
                  <c:v>160.20713305898491</c:v>
                </c:pt>
                <c:pt idx="7">
                  <c:v>162.90926905741722</c:v>
                </c:pt>
              </c:numCache>
            </c:numRef>
          </c:val>
          <c:extLst>
            <c:ext xmlns:c16="http://schemas.microsoft.com/office/drawing/2014/chart" uri="{C3380CC4-5D6E-409C-BE32-E72D297353CC}">
              <c16:uniqueId val="{00000003-C557-4EE6-AA36-33C5D0F80344}"/>
            </c:ext>
          </c:extLst>
        </c:ser>
        <c:ser>
          <c:idx val="4"/>
          <c:order val="4"/>
          <c:tx>
            <c:strRef>
              <c:f>DIM!$F$2</c:f>
              <c:strCache>
                <c:ptCount val="1"/>
                <c:pt idx="0">
                  <c:v>2023</c:v>
                </c:pt>
              </c:strCache>
            </c:strRef>
          </c:tx>
          <c:spPr>
            <a:solidFill>
              <a:schemeClr val="accent6">
                <a:lumMod val="50000"/>
              </a:schemeClr>
            </a:solidFill>
            <a:ln>
              <a:solidFill>
                <a:schemeClr val="tx1"/>
              </a:solidFill>
            </a:ln>
            <a:effectLst/>
          </c:spPr>
          <c:invertIfNegative val="0"/>
          <c:cat>
            <c:strRef>
              <c:f>DIM!$A$3:$A$10</c:f>
              <c:strCache>
                <c:ptCount val="8"/>
                <c:pt idx="0">
                  <c:v>DYAA</c:v>
                </c:pt>
                <c:pt idx="1">
                  <c:v>TAAA</c:v>
                </c:pt>
                <c:pt idx="2">
                  <c:v>DXAA</c:v>
                </c:pt>
                <c:pt idx="3">
                  <c:v>DSAA</c:v>
                </c:pt>
                <c:pt idx="4">
                  <c:v>XHAA</c:v>
                </c:pt>
                <c:pt idx="5">
                  <c:v>CFAA</c:v>
                </c:pt>
                <c:pt idx="6">
                  <c:v>CAAA</c:v>
                </c:pt>
                <c:pt idx="7">
                  <c:v>AVE.</c:v>
                </c:pt>
              </c:strCache>
            </c:strRef>
          </c:cat>
          <c:val>
            <c:numRef>
              <c:f>DIM!$F$3:$F$10</c:f>
              <c:numCache>
                <c:formatCode>0_ </c:formatCode>
                <c:ptCount val="8"/>
                <c:pt idx="0">
                  <c:v>159.86027397260273</c:v>
                </c:pt>
                <c:pt idx="1">
                  <c:v>153.39285714285714</c:v>
                </c:pt>
                <c:pt idx="2">
                  <c:v>156.58791208791209</c:v>
                </c:pt>
                <c:pt idx="3">
                  <c:v>160.29945054945054</c:v>
                </c:pt>
                <c:pt idx="4">
                  <c:v>163.79945054945054</c:v>
                </c:pt>
                <c:pt idx="5">
                  <c:v>155.39835164835165</c:v>
                </c:pt>
                <c:pt idx="6">
                  <c:v>152.90109890109889</c:v>
                </c:pt>
                <c:pt idx="7">
                  <c:v>157.46277069310335</c:v>
                </c:pt>
              </c:numCache>
            </c:numRef>
          </c:val>
          <c:extLst>
            <c:ext xmlns:c16="http://schemas.microsoft.com/office/drawing/2014/chart" uri="{C3380CC4-5D6E-409C-BE32-E72D297353CC}">
              <c16:uniqueId val="{00000004-C557-4EE6-AA36-33C5D0F80344}"/>
            </c:ext>
          </c:extLst>
        </c:ser>
        <c:dLbls>
          <c:showLegendKey val="0"/>
          <c:showVal val="0"/>
          <c:showCatName val="0"/>
          <c:showSerName val="0"/>
          <c:showPercent val="0"/>
          <c:showBubbleSize val="0"/>
        </c:dLbls>
        <c:gapWidth val="100"/>
        <c:overlap val="-16"/>
        <c:axId val="281239216"/>
        <c:axId val="281239608"/>
      </c:barChart>
      <c:catAx>
        <c:axId val="28123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crossAx val="281239608"/>
        <c:crosses val="autoZero"/>
        <c:auto val="1"/>
        <c:lblAlgn val="ctr"/>
        <c:lblOffset val="100"/>
        <c:noMultiLvlLbl val="0"/>
      </c:catAx>
      <c:valAx>
        <c:axId val="281239608"/>
        <c:scaling>
          <c:orientation val="minMax"/>
        </c:scaling>
        <c:delete val="0"/>
        <c:axPos val="l"/>
        <c:numFmt formatCode="0_ " sourceLinked="1"/>
        <c:majorTickMark val="none"/>
        <c:minorTickMark val="none"/>
        <c:tickLblPos val="nextTo"/>
        <c:spPr>
          <a:noFill/>
          <a:ln>
            <a:noFill/>
          </a:ln>
          <a:effectLst/>
        </c:spPr>
        <c:txPr>
          <a:bodyPr rot="-60000000" spcFirstLastPara="1" vertOverflow="ellipsis" vert="horz" wrap="square" anchor="ctr" anchorCtr="1"/>
          <a:lstStyle/>
          <a:p>
            <a:pPr algn="ct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crossAx val="281239216"/>
        <c:crosses val="autoZero"/>
        <c:crossBetween val="between"/>
      </c:valAx>
      <c:spPr>
        <a:noFill/>
        <a:ln>
          <a:noFill/>
        </a:ln>
        <a:effectLst/>
      </c:spPr>
    </c:plotArea>
    <c:legend>
      <c:legendPos val="b"/>
      <c:layout>
        <c:manualLayout>
          <c:xMode val="edge"/>
          <c:yMode val="edge"/>
          <c:x val="0.55147390543573371"/>
          <c:y val="2.1080877172394603E-2"/>
          <c:w val="0.42724542584350872"/>
          <c:h val="5.8595135742486516E-2"/>
        </c:manualLayout>
      </c:layout>
      <c:overlay val="0"/>
      <c:spPr>
        <a:noFill/>
        <a:ln>
          <a:noFill/>
        </a:ln>
        <a:effectLst/>
      </c:spPr>
      <c:txPr>
        <a:bodyPr rot="0" spcFirstLastPara="1" vertOverflow="ellipsis" vert="horz" wrap="square" anchor="ctr" anchorCtr="1"/>
        <a:lstStyle/>
        <a:p>
          <a:pPr algn="ct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ADM!$B$2</c:f>
              <c:strCache>
                <c:ptCount val="1"/>
                <c:pt idx="0">
                  <c:v>2019</c:v>
                </c:pt>
              </c:strCache>
            </c:strRef>
          </c:tx>
          <c:spPr>
            <a:solidFill>
              <a:schemeClr val="accent6">
                <a:lumMod val="40000"/>
                <a:lumOff val="60000"/>
              </a:schemeClr>
            </a:solidFill>
            <a:ln>
              <a:solidFill>
                <a:schemeClr val="tx1"/>
              </a:solidFill>
            </a:ln>
            <a:effectLst/>
          </c:spPr>
          <c:invertIfNegative val="0"/>
          <c:cat>
            <c:strRef>
              <c:f>ADM!$A$3:$A$10</c:f>
              <c:strCache>
                <c:ptCount val="8"/>
                <c:pt idx="0">
                  <c:v>DYAA</c:v>
                </c:pt>
                <c:pt idx="1">
                  <c:v>TAAA</c:v>
                </c:pt>
                <c:pt idx="2">
                  <c:v>DXAA</c:v>
                </c:pt>
                <c:pt idx="3">
                  <c:v>DSAA</c:v>
                </c:pt>
                <c:pt idx="4">
                  <c:v>XHAA</c:v>
                </c:pt>
                <c:pt idx="5">
                  <c:v>CFAA</c:v>
                </c:pt>
                <c:pt idx="6">
                  <c:v>CAAA</c:v>
                </c:pt>
                <c:pt idx="7">
                  <c:v>AVE.</c:v>
                </c:pt>
              </c:strCache>
            </c:strRef>
          </c:cat>
          <c:val>
            <c:numRef>
              <c:f>ADM!$B$3:$B$10</c:f>
              <c:numCache>
                <c:formatCode>0.0_ </c:formatCode>
                <c:ptCount val="8"/>
                <c:pt idx="0">
                  <c:v>37.132993499040147</c:v>
                </c:pt>
                <c:pt idx="1">
                  <c:v>36.409544041007905</c:v>
                </c:pt>
                <c:pt idx="2">
                  <c:v>38.392369112569099</c:v>
                </c:pt>
                <c:pt idx="3">
                  <c:v>39.546452995381898</c:v>
                </c:pt>
                <c:pt idx="4">
                  <c:v>40.435182823181094</c:v>
                </c:pt>
                <c:pt idx="5">
                  <c:v>43.369295753351501</c:v>
                </c:pt>
                <c:pt idx="6">
                  <c:v>41.726377223844104</c:v>
                </c:pt>
                <c:pt idx="7">
                  <c:v>39.587242387014399</c:v>
                </c:pt>
              </c:numCache>
            </c:numRef>
          </c:val>
          <c:extLst>
            <c:ext xmlns:c16="http://schemas.microsoft.com/office/drawing/2014/chart" uri="{C3380CC4-5D6E-409C-BE32-E72D297353CC}">
              <c16:uniqueId val="{00000000-BF90-4B66-948D-8F8E617D650B}"/>
            </c:ext>
          </c:extLst>
        </c:ser>
        <c:ser>
          <c:idx val="1"/>
          <c:order val="1"/>
          <c:tx>
            <c:strRef>
              <c:f>ADM!$C$2</c:f>
              <c:strCache>
                <c:ptCount val="1"/>
                <c:pt idx="0">
                  <c:v>2020</c:v>
                </c:pt>
              </c:strCache>
            </c:strRef>
          </c:tx>
          <c:spPr>
            <a:solidFill>
              <a:schemeClr val="accent6">
                <a:lumMod val="60000"/>
                <a:lumOff val="40000"/>
              </a:schemeClr>
            </a:solidFill>
            <a:ln>
              <a:solidFill>
                <a:schemeClr val="tx1"/>
              </a:solidFill>
            </a:ln>
            <a:effectLst/>
          </c:spPr>
          <c:invertIfNegative val="0"/>
          <c:cat>
            <c:strRef>
              <c:f>ADM!$A$3:$A$10</c:f>
              <c:strCache>
                <c:ptCount val="8"/>
                <c:pt idx="0">
                  <c:v>DYAA</c:v>
                </c:pt>
                <c:pt idx="1">
                  <c:v>TAAA</c:v>
                </c:pt>
                <c:pt idx="2">
                  <c:v>DXAA</c:v>
                </c:pt>
                <c:pt idx="3">
                  <c:v>DSAA</c:v>
                </c:pt>
                <c:pt idx="4">
                  <c:v>XHAA</c:v>
                </c:pt>
                <c:pt idx="5">
                  <c:v>CFAA</c:v>
                </c:pt>
                <c:pt idx="6">
                  <c:v>CAAA</c:v>
                </c:pt>
                <c:pt idx="7">
                  <c:v>AVE.</c:v>
                </c:pt>
              </c:strCache>
            </c:strRef>
          </c:cat>
          <c:val>
            <c:numRef>
              <c:f>ADM!$C$3:$C$10</c:f>
              <c:numCache>
                <c:formatCode>0.0_ </c:formatCode>
                <c:ptCount val="8"/>
                <c:pt idx="0">
                  <c:v>38.871025066025844</c:v>
                </c:pt>
                <c:pt idx="1">
                  <c:v>37.754076684027673</c:v>
                </c:pt>
                <c:pt idx="2">
                  <c:v>38.974133015822296</c:v>
                </c:pt>
                <c:pt idx="3">
                  <c:v>40.314640177827201</c:v>
                </c:pt>
                <c:pt idx="4">
                  <c:v>41.068787281975716</c:v>
                </c:pt>
                <c:pt idx="5">
                  <c:v>42.949161373073586</c:v>
                </c:pt>
                <c:pt idx="6">
                  <c:v>41.19460272980529</c:v>
                </c:pt>
                <c:pt idx="7">
                  <c:v>40.168857666378543</c:v>
                </c:pt>
              </c:numCache>
            </c:numRef>
          </c:val>
          <c:extLst>
            <c:ext xmlns:c16="http://schemas.microsoft.com/office/drawing/2014/chart" uri="{C3380CC4-5D6E-409C-BE32-E72D297353CC}">
              <c16:uniqueId val="{00000001-BF90-4B66-948D-8F8E617D650B}"/>
            </c:ext>
          </c:extLst>
        </c:ser>
        <c:ser>
          <c:idx val="2"/>
          <c:order val="2"/>
          <c:tx>
            <c:strRef>
              <c:f>ADM!$D$2</c:f>
              <c:strCache>
                <c:ptCount val="1"/>
                <c:pt idx="0">
                  <c:v>2021</c:v>
                </c:pt>
              </c:strCache>
            </c:strRef>
          </c:tx>
          <c:spPr>
            <a:solidFill>
              <a:schemeClr val="accent6"/>
            </a:solidFill>
            <a:ln>
              <a:solidFill>
                <a:schemeClr val="tx1"/>
              </a:solidFill>
            </a:ln>
            <a:effectLst/>
          </c:spPr>
          <c:invertIfNegative val="0"/>
          <c:cat>
            <c:strRef>
              <c:f>ADM!$A$3:$A$10</c:f>
              <c:strCache>
                <c:ptCount val="8"/>
                <c:pt idx="0">
                  <c:v>DYAA</c:v>
                </c:pt>
                <c:pt idx="1">
                  <c:v>TAAA</c:v>
                </c:pt>
                <c:pt idx="2">
                  <c:v>DXAA</c:v>
                </c:pt>
                <c:pt idx="3">
                  <c:v>DSAA</c:v>
                </c:pt>
                <c:pt idx="4">
                  <c:v>XHAA</c:v>
                </c:pt>
                <c:pt idx="5">
                  <c:v>CFAA</c:v>
                </c:pt>
                <c:pt idx="6">
                  <c:v>CAAA</c:v>
                </c:pt>
                <c:pt idx="7">
                  <c:v>AVE.</c:v>
                </c:pt>
              </c:strCache>
            </c:strRef>
          </c:cat>
          <c:val>
            <c:numRef>
              <c:f>ADM!$D$3:$D$10</c:f>
              <c:numCache>
                <c:formatCode>0.0_ </c:formatCode>
                <c:ptCount val="8"/>
                <c:pt idx="0">
                  <c:v>40.970586160268091</c:v>
                </c:pt>
                <c:pt idx="1">
                  <c:v>39.43507570295602</c:v>
                </c:pt>
                <c:pt idx="2">
                  <c:v>40.003936448277202</c:v>
                </c:pt>
                <c:pt idx="3">
                  <c:v>39.98153771482157</c:v>
                </c:pt>
                <c:pt idx="4">
                  <c:v>40.676473761123454</c:v>
                </c:pt>
                <c:pt idx="5">
                  <c:v>40.242395617223096</c:v>
                </c:pt>
                <c:pt idx="6">
                  <c:v>41.970303716398845</c:v>
                </c:pt>
                <c:pt idx="7">
                  <c:v>40.468429936855181</c:v>
                </c:pt>
              </c:numCache>
            </c:numRef>
          </c:val>
          <c:extLst>
            <c:ext xmlns:c16="http://schemas.microsoft.com/office/drawing/2014/chart" uri="{C3380CC4-5D6E-409C-BE32-E72D297353CC}">
              <c16:uniqueId val="{00000002-BF90-4B66-948D-8F8E617D650B}"/>
            </c:ext>
          </c:extLst>
        </c:ser>
        <c:ser>
          <c:idx val="3"/>
          <c:order val="3"/>
          <c:tx>
            <c:strRef>
              <c:f>ADM!$E$2</c:f>
              <c:strCache>
                <c:ptCount val="1"/>
                <c:pt idx="0">
                  <c:v>2022</c:v>
                </c:pt>
              </c:strCache>
            </c:strRef>
          </c:tx>
          <c:spPr>
            <a:solidFill>
              <a:schemeClr val="accent6">
                <a:lumMod val="75000"/>
              </a:schemeClr>
            </a:solidFill>
            <a:ln>
              <a:solidFill>
                <a:schemeClr val="tx1"/>
              </a:solidFill>
            </a:ln>
            <a:effectLst/>
          </c:spPr>
          <c:invertIfNegative val="0"/>
          <c:cat>
            <c:strRef>
              <c:f>ADM!$A$3:$A$10</c:f>
              <c:strCache>
                <c:ptCount val="8"/>
                <c:pt idx="0">
                  <c:v>DYAA</c:v>
                </c:pt>
                <c:pt idx="1">
                  <c:v>TAAA</c:v>
                </c:pt>
                <c:pt idx="2">
                  <c:v>DXAA</c:v>
                </c:pt>
                <c:pt idx="3">
                  <c:v>DSAA</c:v>
                </c:pt>
                <c:pt idx="4">
                  <c:v>XHAA</c:v>
                </c:pt>
                <c:pt idx="5">
                  <c:v>CFAA</c:v>
                </c:pt>
                <c:pt idx="6">
                  <c:v>CAAA</c:v>
                </c:pt>
                <c:pt idx="7">
                  <c:v>AVE.</c:v>
                </c:pt>
              </c:strCache>
            </c:strRef>
          </c:cat>
          <c:val>
            <c:numRef>
              <c:f>ADM!$E$3:$E$10</c:f>
              <c:numCache>
                <c:formatCode>0.0_ </c:formatCode>
                <c:ptCount val="8"/>
                <c:pt idx="0">
                  <c:v>42.27744272474353</c:v>
                </c:pt>
                <c:pt idx="1">
                  <c:v>41.662636500665137</c:v>
                </c:pt>
                <c:pt idx="2">
                  <c:v>41.73205139433405</c:v>
                </c:pt>
                <c:pt idx="3">
                  <c:v>42.136191611237777</c:v>
                </c:pt>
                <c:pt idx="4">
                  <c:v>41.457914911126139</c:v>
                </c:pt>
                <c:pt idx="5">
                  <c:v>44.394975149575082</c:v>
                </c:pt>
                <c:pt idx="6">
                  <c:v>44.521936008347794</c:v>
                </c:pt>
                <c:pt idx="7">
                  <c:v>42.604229388735057</c:v>
                </c:pt>
              </c:numCache>
            </c:numRef>
          </c:val>
          <c:extLst>
            <c:ext xmlns:c16="http://schemas.microsoft.com/office/drawing/2014/chart" uri="{C3380CC4-5D6E-409C-BE32-E72D297353CC}">
              <c16:uniqueId val="{00000003-BF90-4B66-948D-8F8E617D650B}"/>
            </c:ext>
          </c:extLst>
        </c:ser>
        <c:ser>
          <c:idx val="4"/>
          <c:order val="4"/>
          <c:tx>
            <c:strRef>
              <c:f>ADM!$F$2</c:f>
              <c:strCache>
                <c:ptCount val="1"/>
                <c:pt idx="0">
                  <c:v>2023</c:v>
                </c:pt>
              </c:strCache>
            </c:strRef>
          </c:tx>
          <c:spPr>
            <a:solidFill>
              <a:schemeClr val="accent6">
                <a:lumMod val="50000"/>
              </a:schemeClr>
            </a:solidFill>
            <a:ln>
              <a:solidFill>
                <a:schemeClr val="tx1"/>
              </a:solidFill>
            </a:ln>
            <a:effectLst/>
          </c:spPr>
          <c:invertIfNegative val="0"/>
          <c:cat>
            <c:strRef>
              <c:f>ADM!$A$3:$A$10</c:f>
              <c:strCache>
                <c:ptCount val="8"/>
                <c:pt idx="0">
                  <c:v>DYAA</c:v>
                </c:pt>
                <c:pt idx="1">
                  <c:v>TAAA</c:v>
                </c:pt>
                <c:pt idx="2">
                  <c:v>DXAA</c:v>
                </c:pt>
                <c:pt idx="3">
                  <c:v>DSAA</c:v>
                </c:pt>
                <c:pt idx="4">
                  <c:v>XHAA</c:v>
                </c:pt>
                <c:pt idx="5">
                  <c:v>CFAA</c:v>
                </c:pt>
                <c:pt idx="6">
                  <c:v>CAAA</c:v>
                </c:pt>
                <c:pt idx="7">
                  <c:v>AVE.</c:v>
                </c:pt>
              </c:strCache>
            </c:strRef>
          </c:cat>
          <c:val>
            <c:numRef>
              <c:f>ADM!$F$3:$F$10</c:f>
              <c:numCache>
                <c:formatCode>0.0_ </c:formatCode>
                <c:ptCount val="8"/>
                <c:pt idx="0">
                  <c:v>43.540248796741949</c:v>
                </c:pt>
                <c:pt idx="1">
                  <c:v>43.098280182914657</c:v>
                </c:pt>
                <c:pt idx="2">
                  <c:v>43.089893321466803</c:v>
                </c:pt>
                <c:pt idx="3">
                  <c:v>43.70904817528583</c:v>
                </c:pt>
                <c:pt idx="4">
                  <c:v>43.605742311130442</c:v>
                </c:pt>
                <c:pt idx="5">
                  <c:v>44.033678260602436</c:v>
                </c:pt>
                <c:pt idx="6">
                  <c:v>43.52708664900446</c:v>
                </c:pt>
                <c:pt idx="7">
                  <c:v>43.51874772928722</c:v>
                </c:pt>
              </c:numCache>
            </c:numRef>
          </c:val>
          <c:extLst>
            <c:ext xmlns:c16="http://schemas.microsoft.com/office/drawing/2014/chart" uri="{C3380CC4-5D6E-409C-BE32-E72D297353CC}">
              <c16:uniqueId val="{00000004-BF90-4B66-948D-8F8E617D650B}"/>
            </c:ext>
          </c:extLst>
        </c:ser>
        <c:dLbls>
          <c:showLegendKey val="0"/>
          <c:showVal val="0"/>
          <c:showCatName val="0"/>
          <c:showSerName val="0"/>
          <c:showPercent val="0"/>
          <c:showBubbleSize val="0"/>
        </c:dLbls>
        <c:gapWidth val="100"/>
        <c:overlap val="-16"/>
        <c:axId val="281241568"/>
        <c:axId val="342845008"/>
      </c:barChart>
      <c:catAx>
        <c:axId val="281241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crossAx val="342845008"/>
        <c:crosses val="autoZero"/>
        <c:auto val="1"/>
        <c:lblAlgn val="ctr"/>
        <c:lblOffset val="100"/>
        <c:noMultiLvlLbl val="0"/>
      </c:catAx>
      <c:valAx>
        <c:axId val="342845008"/>
        <c:scaling>
          <c:orientation val="minMax"/>
          <c:max val="47"/>
          <c:min val="35"/>
        </c:scaling>
        <c:delete val="0"/>
        <c:axPos val="l"/>
        <c:numFmt formatCode="0.0_ " sourceLinked="1"/>
        <c:majorTickMark val="none"/>
        <c:minorTickMark val="none"/>
        <c:tickLblPos val="nextTo"/>
        <c:spPr>
          <a:noFill/>
          <a:ln>
            <a:noFill/>
          </a:ln>
          <a:effectLst/>
        </c:spPr>
        <c:txPr>
          <a:bodyPr rot="-60000000" spcFirstLastPara="1" vertOverflow="ellipsis" vert="horz" wrap="square" anchor="ctr" anchorCtr="1"/>
          <a:lstStyle/>
          <a:p>
            <a:pPr algn="ct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crossAx val="281241568"/>
        <c:crosses val="autoZero"/>
        <c:crossBetween val="between"/>
      </c:valAx>
      <c:spPr>
        <a:noFill/>
        <a:ln>
          <a:noFill/>
        </a:ln>
        <a:effectLst/>
      </c:spPr>
    </c:plotArea>
    <c:legend>
      <c:legendPos val="b"/>
      <c:layout>
        <c:manualLayout>
          <c:xMode val="edge"/>
          <c:yMode val="edge"/>
          <c:x val="0.567174388527521"/>
          <c:y val="4.799071991001131E-2"/>
          <c:w val="0.40309083647152794"/>
          <c:h val="6.4592854816953302E-2"/>
        </c:manualLayout>
      </c:layout>
      <c:overlay val="0"/>
      <c:spPr>
        <a:noFill/>
        <a:ln>
          <a:noFill/>
        </a:ln>
        <a:effectLst/>
      </c:spPr>
      <c:txPr>
        <a:bodyPr rot="0" spcFirstLastPara="1" vertOverflow="ellipsis" vert="horz" wrap="square" anchor="ctr" anchorCtr="1"/>
        <a:lstStyle/>
        <a:p>
          <a:pPr algn="ct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空怀天数!$B$2</c:f>
              <c:strCache>
                <c:ptCount val="1"/>
                <c:pt idx="0">
                  <c:v>2019</c:v>
                </c:pt>
              </c:strCache>
            </c:strRef>
          </c:tx>
          <c:spPr>
            <a:solidFill>
              <a:schemeClr val="accent6">
                <a:lumMod val="40000"/>
                <a:lumOff val="60000"/>
              </a:schemeClr>
            </a:solidFill>
            <a:ln>
              <a:solidFill>
                <a:schemeClr val="tx1"/>
              </a:solidFill>
            </a:ln>
            <a:effectLst/>
          </c:spPr>
          <c:invertIfNegative val="0"/>
          <c:cat>
            <c:strRef>
              <c:f>空怀天数!$A$3:$A$10</c:f>
              <c:strCache>
                <c:ptCount val="8"/>
                <c:pt idx="0">
                  <c:v>DYAA</c:v>
                </c:pt>
                <c:pt idx="1">
                  <c:v>TAAA</c:v>
                </c:pt>
                <c:pt idx="2">
                  <c:v>DXAA</c:v>
                </c:pt>
                <c:pt idx="3">
                  <c:v>DSAA</c:v>
                </c:pt>
                <c:pt idx="4">
                  <c:v>XHAA</c:v>
                </c:pt>
                <c:pt idx="5">
                  <c:v>CFAA</c:v>
                </c:pt>
                <c:pt idx="6">
                  <c:v>CAAA</c:v>
                </c:pt>
                <c:pt idx="7">
                  <c:v>AVE.</c:v>
                </c:pt>
              </c:strCache>
            </c:strRef>
          </c:cat>
          <c:val>
            <c:numRef>
              <c:f>空怀天数!$B$3:$B$10</c:f>
              <c:numCache>
                <c:formatCode>0_ </c:formatCode>
                <c:ptCount val="8"/>
                <c:pt idx="0">
                  <c:v>324.0358333333333</c:v>
                </c:pt>
                <c:pt idx="1">
                  <c:v>326</c:v>
                </c:pt>
                <c:pt idx="2">
                  <c:v>319</c:v>
                </c:pt>
                <c:pt idx="3">
                  <c:v>317</c:v>
                </c:pt>
                <c:pt idx="4">
                  <c:v>322.58333333333331</c:v>
                </c:pt>
                <c:pt idx="5">
                  <c:v>316</c:v>
                </c:pt>
                <c:pt idx="6">
                  <c:v>323.33333333333331</c:v>
                </c:pt>
                <c:pt idx="7">
                  <c:v>321.13607142857143</c:v>
                </c:pt>
              </c:numCache>
            </c:numRef>
          </c:val>
          <c:extLst>
            <c:ext xmlns:c16="http://schemas.microsoft.com/office/drawing/2014/chart" uri="{C3380CC4-5D6E-409C-BE32-E72D297353CC}">
              <c16:uniqueId val="{00000000-D69C-4868-897E-1C2EDEF81345}"/>
            </c:ext>
          </c:extLst>
        </c:ser>
        <c:ser>
          <c:idx val="1"/>
          <c:order val="1"/>
          <c:tx>
            <c:strRef>
              <c:f>空怀天数!$C$2</c:f>
              <c:strCache>
                <c:ptCount val="1"/>
                <c:pt idx="0">
                  <c:v>2020</c:v>
                </c:pt>
              </c:strCache>
            </c:strRef>
          </c:tx>
          <c:spPr>
            <a:solidFill>
              <a:schemeClr val="accent6">
                <a:lumMod val="60000"/>
                <a:lumOff val="40000"/>
              </a:schemeClr>
            </a:solidFill>
            <a:ln>
              <a:solidFill>
                <a:schemeClr val="tx1"/>
              </a:solidFill>
            </a:ln>
            <a:effectLst/>
          </c:spPr>
          <c:invertIfNegative val="0"/>
          <c:cat>
            <c:strRef>
              <c:f>空怀天数!$A$3:$A$10</c:f>
              <c:strCache>
                <c:ptCount val="8"/>
                <c:pt idx="0">
                  <c:v>DYAA</c:v>
                </c:pt>
                <c:pt idx="1">
                  <c:v>TAAA</c:v>
                </c:pt>
                <c:pt idx="2">
                  <c:v>DXAA</c:v>
                </c:pt>
                <c:pt idx="3">
                  <c:v>DSAA</c:v>
                </c:pt>
                <c:pt idx="4">
                  <c:v>XHAA</c:v>
                </c:pt>
                <c:pt idx="5">
                  <c:v>CFAA</c:v>
                </c:pt>
                <c:pt idx="6">
                  <c:v>CAAA</c:v>
                </c:pt>
                <c:pt idx="7">
                  <c:v>AVE.</c:v>
                </c:pt>
              </c:strCache>
            </c:strRef>
          </c:cat>
          <c:val>
            <c:numRef>
              <c:f>空怀天数!$C$3:$C$10</c:f>
              <c:numCache>
                <c:formatCode>0_ </c:formatCode>
                <c:ptCount val="8"/>
                <c:pt idx="0">
                  <c:v>314</c:v>
                </c:pt>
                <c:pt idx="1">
                  <c:v>313.41666666666669</c:v>
                </c:pt>
                <c:pt idx="2">
                  <c:v>318.75</c:v>
                </c:pt>
                <c:pt idx="3">
                  <c:v>317</c:v>
                </c:pt>
                <c:pt idx="4">
                  <c:v>323.25</c:v>
                </c:pt>
                <c:pt idx="5">
                  <c:v>317.75</c:v>
                </c:pt>
                <c:pt idx="6">
                  <c:v>321.41666666666669</c:v>
                </c:pt>
                <c:pt idx="7">
                  <c:v>317.9404761904762</c:v>
                </c:pt>
              </c:numCache>
            </c:numRef>
          </c:val>
          <c:extLst>
            <c:ext xmlns:c16="http://schemas.microsoft.com/office/drawing/2014/chart" uri="{C3380CC4-5D6E-409C-BE32-E72D297353CC}">
              <c16:uniqueId val="{00000001-D69C-4868-897E-1C2EDEF81345}"/>
            </c:ext>
          </c:extLst>
        </c:ser>
        <c:ser>
          <c:idx val="2"/>
          <c:order val="2"/>
          <c:tx>
            <c:strRef>
              <c:f>空怀天数!$D$2</c:f>
              <c:strCache>
                <c:ptCount val="1"/>
                <c:pt idx="0">
                  <c:v>2021</c:v>
                </c:pt>
              </c:strCache>
            </c:strRef>
          </c:tx>
          <c:spPr>
            <a:solidFill>
              <a:schemeClr val="accent6"/>
            </a:solidFill>
            <a:ln>
              <a:solidFill>
                <a:schemeClr val="tx1"/>
              </a:solidFill>
            </a:ln>
            <a:effectLst/>
          </c:spPr>
          <c:invertIfNegative val="0"/>
          <c:cat>
            <c:strRef>
              <c:f>空怀天数!$A$3:$A$10</c:f>
              <c:strCache>
                <c:ptCount val="8"/>
                <c:pt idx="0">
                  <c:v>DYAA</c:v>
                </c:pt>
                <c:pt idx="1">
                  <c:v>TAAA</c:v>
                </c:pt>
                <c:pt idx="2">
                  <c:v>DXAA</c:v>
                </c:pt>
                <c:pt idx="3">
                  <c:v>DSAA</c:v>
                </c:pt>
                <c:pt idx="4">
                  <c:v>XHAA</c:v>
                </c:pt>
                <c:pt idx="5">
                  <c:v>CFAA</c:v>
                </c:pt>
                <c:pt idx="6">
                  <c:v>CAAA</c:v>
                </c:pt>
                <c:pt idx="7">
                  <c:v>AVE.</c:v>
                </c:pt>
              </c:strCache>
            </c:strRef>
          </c:cat>
          <c:val>
            <c:numRef>
              <c:f>空怀天数!$D$3:$D$10</c:f>
              <c:numCache>
                <c:formatCode>0_ </c:formatCode>
                <c:ptCount val="8"/>
                <c:pt idx="0">
                  <c:v>315</c:v>
                </c:pt>
                <c:pt idx="1">
                  <c:v>317.08333333333303</c:v>
                </c:pt>
                <c:pt idx="2">
                  <c:v>317.75</c:v>
                </c:pt>
                <c:pt idx="3">
                  <c:v>325</c:v>
                </c:pt>
                <c:pt idx="4">
                  <c:v>325.08333333333303</c:v>
                </c:pt>
                <c:pt idx="5">
                  <c:v>325.33333333333303</c:v>
                </c:pt>
                <c:pt idx="6">
                  <c:v>324.41666666666697</c:v>
                </c:pt>
                <c:pt idx="7">
                  <c:v>321.38095238095229</c:v>
                </c:pt>
              </c:numCache>
            </c:numRef>
          </c:val>
          <c:extLst>
            <c:ext xmlns:c16="http://schemas.microsoft.com/office/drawing/2014/chart" uri="{C3380CC4-5D6E-409C-BE32-E72D297353CC}">
              <c16:uniqueId val="{00000002-D69C-4868-897E-1C2EDEF81345}"/>
            </c:ext>
          </c:extLst>
        </c:ser>
        <c:ser>
          <c:idx val="3"/>
          <c:order val="3"/>
          <c:tx>
            <c:strRef>
              <c:f>空怀天数!$E$2</c:f>
              <c:strCache>
                <c:ptCount val="1"/>
                <c:pt idx="0">
                  <c:v>2022</c:v>
                </c:pt>
              </c:strCache>
            </c:strRef>
          </c:tx>
          <c:spPr>
            <a:solidFill>
              <a:schemeClr val="accent6">
                <a:lumMod val="75000"/>
              </a:schemeClr>
            </a:solidFill>
            <a:ln>
              <a:solidFill>
                <a:schemeClr val="tx1"/>
              </a:solidFill>
            </a:ln>
            <a:effectLst/>
          </c:spPr>
          <c:invertIfNegative val="0"/>
          <c:cat>
            <c:strRef>
              <c:f>空怀天数!$A$3:$A$10</c:f>
              <c:strCache>
                <c:ptCount val="8"/>
                <c:pt idx="0">
                  <c:v>DYAA</c:v>
                </c:pt>
                <c:pt idx="1">
                  <c:v>TAAA</c:v>
                </c:pt>
                <c:pt idx="2">
                  <c:v>DXAA</c:v>
                </c:pt>
                <c:pt idx="3">
                  <c:v>DSAA</c:v>
                </c:pt>
                <c:pt idx="4">
                  <c:v>XHAA</c:v>
                </c:pt>
                <c:pt idx="5">
                  <c:v>CFAA</c:v>
                </c:pt>
                <c:pt idx="6">
                  <c:v>CAAA</c:v>
                </c:pt>
                <c:pt idx="7">
                  <c:v>AVE.</c:v>
                </c:pt>
              </c:strCache>
            </c:strRef>
          </c:cat>
          <c:val>
            <c:numRef>
              <c:f>空怀天数!$E$3:$E$10</c:f>
              <c:numCache>
                <c:formatCode>0_ </c:formatCode>
                <c:ptCount val="8"/>
                <c:pt idx="0">
                  <c:v>316.83333333333331</c:v>
                </c:pt>
                <c:pt idx="1">
                  <c:v>315.16666666666669</c:v>
                </c:pt>
                <c:pt idx="2">
                  <c:v>314.33333333333331</c:v>
                </c:pt>
                <c:pt idx="3">
                  <c:v>319.75</c:v>
                </c:pt>
                <c:pt idx="4">
                  <c:v>322.41666666666669</c:v>
                </c:pt>
                <c:pt idx="5">
                  <c:v>315.83333333333331</c:v>
                </c:pt>
                <c:pt idx="6">
                  <c:v>318.75</c:v>
                </c:pt>
                <c:pt idx="7">
                  <c:v>317.58333333333337</c:v>
                </c:pt>
              </c:numCache>
            </c:numRef>
          </c:val>
          <c:extLst>
            <c:ext xmlns:c16="http://schemas.microsoft.com/office/drawing/2014/chart" uri="{C3380CC4-5D6E-409C-BE32-E72D297353CC}">
              <c16:uniqueId val="{00000003-D69C-4868-897E-1C2EDEF81345}"/>
            </c:ext>
          </c:extLst>
        </c:ser>
        <c:ser>
          <c:idx val="4"/>
          <c:order val="4"/>
          <c:tx>
            <c:strRef>
              <c:f>空怀天数!$F$2</c:f>
              <c:strCache>
                <c:ptCount val="1"/>
                <c:pt idx="0">
                  <c:v>2023</c:v>
                </c:pt>
              </c:strCache>
            </c:strRef>
          </c:tx>
          <c:spPr>
            <a:solidFill>
              <a:schemeClr val="accent6">
                <a:lumMod val="50000"/>
              </a:schemeClr>
            </a:solidFill>
            <a:ln>
              <a:solidFill>
                <a:schemeClr val="tx1"/>
              </a:solidFill>
            </a:ln>
            <a:effectLst/>
          </c:spPr>
          <c:invertIfNegative val="0"/>
          <c:cat>
            <c:strRef>
              <c:f>空怀天数!$A$3:$A$10</c:f>
              <c:strCache>
                <c:ptCount val="8"/>
                <c:pt idx="0">
                  <c:v>DYAA</c:v>
                </c:pt>
                <c:pt idx="1">
                  <c:v>TAAA</c:v>
                </c:pt>
                <c:pt idx="2">
                  <c:v>DXAA</c:v>
                </c:pt>
                <c:pt idx="3">
                  <c:v>DSAA</c:v>
                </c:pt>
                <c:pt idx="4">
                  <c:v>XHAA</c:v>
                </c:pt>
                <c:pt idx="5">
                  <c:v>CFAA</c:v>
                </c:pt>
                <c:pt idx="6">
                  <c:v>CAAA</c:v>
                </c:pt>
                <c:pt idx="7">
                  <c:v>AVE.</c:v>
                </c:pt>
              </c:strCache>
            </c:strRef>
          </c:cat>
          <c:val>
            <c:numRef>
              <c:f>空怀天数!$F$3:$F$10</c:f>
              <c:numCache>
                <c:formatCode>0_ </c:formatCode>
                <c:ptCount val="8"/>
                <c:pt idx="0">
                  <c:v>315.75</c:v>
                </c:pt>
                <c:pt idx="1">
                  <c:v>312.58333333333331</c:v>
                </c:pt>
                <c:pt idx="2">
                  <c:v>314.33333333333331</c:v>
                </c:pt>
                <c:pt idx="3">
                  <c:v>315</c:v>
                </c:pt>
                <c:pt idx="4">
                  <c:v>319.91666666666669</c:v>
                </c:pt>
                <c:pt idx="5">
                  <c:v>315.58333333333331</c:v>
                </c:pt>
                <c:pt idx="6">
                  <c:v>314.5</c:v>
                </c:pt>
                <c:pt idx="7">
                  <c:v>315.38095238095241</c:v>
                </c:pt>
              </c:numCache>
            </c:numRef>
          </c:val>
          <c:extLst>
            <c:ext xmlns:c16="http://schemas.microsoft.com/office/drawing/2014/chart" uri="{C3380CC4-5D6E-409C-BE32-E72D297353CC}">
              <c16:uniqueId val="{00000004-D69C-4868-897E-1C2EDEF81345}"/>
            </c:ext>
          </c:extLst>
        </c:ser>
        <c:dLbls>
          <c:showLegendKey val="0"/>
          <c:showVal val="0"/>
          <c:showCatName val="0"/>
          <c:showSerName val="0"/>
          <c:showPercent val="0"/>
          <c:showBubbleSize val="0"/>
        </c:dLbls>
        <c:gapWidth val="100"/>
        <c:overlap val="-16"/>
        <c:axId val="337684144"/>
        <c:axId val="337681024"/>
      </c:barChart>
      <c:catAx>
        <c:axId val="33768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crossAx val="337681024"/>
        <c:crosses val="autoZero"/>
        <c:auto val="1"/>
        <c:lblAlgn val="ctr"/>
        <c:lblOffset val="100"/>
        <c:noMultiLvlLbl val="0"/>
      </c:catAx>
      <c:valAx>
        <c:axId val="337681024"/>
        <c:scaling>
          <c:orientation val="minMax"/>
        </c:scaling>
        <c:delete val="0"/>
        <c:axPos val="l"/>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crossAx val="337684144"/>
        <c:crosses val="autoZero"/>
        <c:crossBetween val="between"/>
      </c:valAx>
      <c:spPr>
        <a:noFill/>
        <a:ln>
          <a:noFill/>
        </a:ln>
        <a:effectLst/>
      </c:spPr>
    </c:plotArea>
    <c:legend>
      <c:legendPos val="b"/>
      <c:layout>
        <c:manualLayout>
          <c:xMode val="edge"/>
          <c:yMode val="edge"/>
          <c:x val="0.4983338088173761"/>
          <c:y val="7.5191334873210974E-2"/>
          <c:w val="0.46468503937007877"/>
          <c:h val="6.6822954092174036E-2"/>
        </c:manualLayout>
      </c:layout>
      <c:overlay val="0"/>
      <c:spPr>
        <a:noFill/>
        <a:ln>
          <a:noFill/>
        </a:ln>
        <a:effectLst/>
      </c:spPr>
      <c:txPr>
        <a:bodyPr rot="0" spcFirstLastPara="1" vertOverflow="ellipsis" vert="horz" wrap="square" anchor="ctr" anchorCtr="1"/>
        <a:lstStyle/>
        <a:p>
          <a:pP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代谢病!$B$2</c:f>
              <c:strCache>
                <c:ptCount val="1"/>
                <c:pt idx="0">
                  <c:v>2019</c:v>
                </c:pt>
              </c:strCache>
            </c:strRef>
          </c:tx>
          <c:spPr>
            <a:solidFill>
              <a:schemeClr val="accent6">
                <a:lumMod val="40000"/>
                <a:lumOff val="60000"/>
              </a:schemeClr>
            </a:solidFill>
            <a:ln>
              <a:solidFill>
                <a:schemeClr val="tx1"/>
              </a:solidFill>
            </a:ln>
            <a:effectLst/>
          </c:spPr>
          <c:invertIfNegative val="0"/>
          <c:cat>
            <c:strRef>
              <c:f>代谢病!$A$3:$A$10</c:f>
              <c:strCache>
                <c:ptCount val="8"/>
                <c:pt idx="0">
                  <c:v>DYAA</c:v>
                </c:pt>
                <c:pt idx="1">
                  <c:v>TAAA</c:v>
                </c:pt>
                <c:pt idx="2">
                  <c:v>DXAA</c:v>
                </c:pt>
                <c:pt idx="3">
                  <c:v>DSAA</c:v>
                </c:pt>
                <c:pt idx="4">
                  <c:v>XHAA</c:v>
                </c:pt>
                <c:pt idx="5">
                  <c:v>CFAA</c:v>
                </c:pt>
                <c:pt idx="6">
                  <c:v>CAAA</c:v>
                </c:pt>
                <c:pt idx="7">
                  <c:v>AVE.</c:v>
                </c:pt>
              </c:strCache>
            </c:strRef>
          </c:cat>
          <c:val>
            <c:numRef>
              <c:f>代谢病!$B$3:$B$10</c:f>
              <c:numCache>
                <c:formatCode>0.00%</c:formatCode>
                <c:ptCount val="8"/>
                <c:pt idx="0">
                  <c:v>1.3812154696132596E-2</c:v>
                </c:pt>
                <c:pt idx="1">
                  <c:v>3.8193951441147241E-2</c:v>
                </c:pt>
                <c:pt idx="2">
                  <c:v>4.0087563278150225E-2</c:v>
                </c:pt>
                <c:pt idx="3">
                  <c:v>2.8714614655289177E-2</c:v>
                </c:pt>
                <c:pt idx="4">
                  <c:v>1.3205109803358692E-2</c:v>
                </c:pt>
                <c:pt idx="5">
                  <c:v>1.4845776880945518E-2</c:v>
                </c:pt>
                <c:pt idx="6">
                  <c:v>3.0852735323525209E-2</c:v>
                </c:pt>
                <c:pt idx="7">
                  <c:v>2.5848664149114482E-2</c:v>
                </c:pt>
              </c:numCache>
            </c:numRef>
          </c:val>
          <c:extLst>
            <c:ext xmlns:c16="http://schemas.microsoft.com/office/drawing/2014/chart" uri="{C3380CC4-5D6E-409C-BE32-E72D297353CC}">
              <c16:uniqueId val="{00000000-FF57-4367-BCBC-89C06D96ADFF}"/>
            </c:ext>
          </c:extLst>
        </c:ser>
        <c:ser>
          <c:idx val="1"/>
          <c:order val="1"/>
          <c:tx>
            <c:strRef>
              <c:f>代谢病!$C$2</c:f>
              <c:strCache>
                <c:ptCount val="1"/>
                <c:pt idx="0">
                  <c:v>2020</c:v>
                </c:pt>
              </c:strCache>
            </c:strRef>
          </c:tx>
          <c:spPr>
            <a:solidFill>
              <a:schemeClr val="accent6">
                <a:lumMod val="60000"/>
                <a:lumOff val="40000"/>
              </a:schemeClr>
            </a:solidFill>
            <a:ln>
              <a:solidFill>
                <a:schemeClr val="tx1"/>
              </a:solidFill>
            </a:ln>
            <a:effectLst/>
          </c:spPr>
          <c:invertIfNegative val="0"/>
          <c:cat>
            <c:strRef>
              <c:f>代谢病!$A$3:$A$10</c:f>
              <c:strCache>
                <c:ptCount val="8"/>
                <c:pt idx="0">
                  <c:v>DYAA</c:v>
                </c:pt>
                <c:pt idx="1">
                  <c:v>TAAA</c:v>
                </c:pt>
                <c:pt idx="2">
                  <c:v>DXAA</c:v>
                </c:pt>
                <c:pt idx="3">
                  <c:v>DSAA</c:v>
                </c:pt>
                <c:pt idx="4">
                  <c:v>XHAA</c:v>
                </c:pt>
                <c:pt idx="5">
                  <c:v>CFAA</c:v>
                </c:pt>
                <c:pt idx="6">
                  <c:v>CAAA</c:v>
                </c:pt>
                <c:pt idx="7">
                  <c:v>AVE.</c:v>
                </c:pt>
              </c:strCache>
            </c:strRef>
          </c:cat>
          <c:val>
            <c:numRef>
              <c:f>代谢病!$C$3:$C$10</c:f>
              <c:numCache>
                <c:formatCode>0.00%</c:formatCode>
                <c:ptCount val="8"/>
                <c:pt idx="0">
                  <c:v>1.0269019380966155E-2</c:v>
                </c:pt>
                <c:pt idx="1">
                  <c:v>2.8291471156500138E-2</c:v>
                </c:pt>
                <c:pt idx="2">
                  <c:v>2.5862068965517241E-2</c:v>
                </c:pt>
                <c:pt idx="3">
                  <c:v>1.9107410945816843E-2</c:v>
                </c:pt>
                <c:pt idx="4">
                  <c:v>1.1430990685859441E-2</c:v>
                </c:pt>
                <c:pt idx="5">
                  <c:v>9.2186128182616331E-3</c:v>
                </c:pt>
                <c:pt idx="6">
                  <c:v>2.9628559040323747E-2</c:v>
                </c:pt>
                <c:pt idx="7">
                  <c:v>1.9115447570463601E-2</c:v>
                </c:pt>
              </c:numCache>
            </c:numRef>
          </c:val>
          <c:extLst>
            <c:ext xmlns:c16="http://schemas.microsoft.com/office/drawing/2014/chart" uri="{C3380CC4-5D6E-409C-BE32-E72D297353CC}">
              <c16:uniqueId val="{00000001-FF57-4367-BCBC-89C06D96ADFF}"/>
            </c:ext>
          </c:extLst>
        </c:ser>
        <c:ser>
          <c:idx val="2"/>
          <c:order val="2"/>
          <c:tx>
            <c:strRef>
              <c:f>代谢病!$D$2</c:f>
              <c:strCache>
                <c:ptCount val="1"/>
                <c:pt idx="0">
                  <c:v>2021</c:v>
                </c:pt>
              </c:strCache>
            </c:strRef>
          </c:tx>
          <c:spPr>
            <a:solidFill>
              <a:schemeClr val="accent6"/>
            </a:solidFill>
            <a:ln>
              <a:solidFill>
                <a:schemeClr val="tx1"/>
              </a:solidFill>
            </a:ln>
            <a:effectLst/>
          </c:spPr>
          <c:invertIfNegative val="0"/>
          <c:cat>
            <c:strRef>
              <c:f>代谢病!$A$3:$A$10</c:f>
              <c:strCache>
                <c:ptCount val="8"/>
                <c:pt idx="0">
                  <c:v>DYAA</c:v>
                </c:pt>
                <c:pt idx="1">
                  <c:v>TAAA</c:v>
                </c:pt>
                <c:pt idx="2">
                  <c:v>DXAA</c:v>
                </c:pt>
                <c:pt idx="3">
                  <c:v>DSAA</c:v>
                </c:pt>
                <c:pt idx="4">
                  <c:v>XHAA</c:v>
                </c:pt>
                <c:pt idx="5">
                  <c:v>CFAA</c:v>
                </c:pt>
                <c:pt idx="6">
                  <c:v>CAAA</c:v>
                </c:pt>
                <c:pt idx="7">
                  <c:v>AVE.</c:v>
                </c:pt>
              </c:strCache>
            </c:strRef>
          </c:cat>
          <c:val>
            <c:numRef>
              <c:f>代谢病!$D$3:$D$10</c:f>
              <c:numCache>
                <c:formatCode>0.00%</c:formatCode>
                <c:ptCount val="8"/>
                <c:pt idx="0">
                  <c:v>1.60481444332999E-2</c:v>
                </c:pt>
                <c:pt idx="1">
                  <c:v>4.2079909322754322E-2</c:v>
                </c:pt>
                <c:pt idx="2">
                  <c:v>4.7155987744771546E-2</c:v>
                </c:pt>
                <c:pt idx="3">
                  <c:v>3.1739314430808296E-2</c:v>
                </c:pt>
                <c:pt idx="4">
                  <c:v>2.2798074199943359E-2</c:v>
                </c:pt>
                <c:pt idx="5">
                  <c:v>2.3964131106988251E-2</c:v>
                </c:pt>
                <c:pt idx="6">
                  <c:v>3.3583165177284519E-2</c:v>
                </c:pt>
                <c:pt idx="7">
                  <c:v>3.1052675202264315E-2</c:v>
                </c:pt>
              </c:numCache>
            </c:numRef>
          </c:val>
          <c:extLst>
            <c:ext xmlns:c16="http://schemas.microsoft.com/office/drawing/2014/chart" uri="{C3380CC4-5D6E-409C-BE32-E72D297353CC}">
              <c16:uniqueId val="{00000002-FF57-4367-BCBC-89C06D96ADFF}"/>
            </c:ext>
          </c:extLst>
        </c:ser>
        <c:ser>
          <c:idx val="3"/>
          <c:order val="3"/>
          <c:tx>
            <c:strRef>
              <c:f>代谢病!$E$2</c:f>
              <c:strCache>
                <c:ptCount val="1"/>
                <c:pt idx="0">
                  <c:v>2022</c:v>
                </c:pt>
              </c:strCache>
            </c:strRef>
          </c:tx>
          <c:spPr>
            <a:solidFill>
              <a:schemeClr val="accent6">
                <a:lumMod val="75000"/>
              </a:schemeClr>
            </a:solidFill>
            <a:ln>
              <a:solidFill>
                <a:schemeClr val="tx1"/>
              </a:solidFill>
            </a:ln>
            <a:effectLst/>
          </c:spPr>
          <c:invertIfNegative val="0"/>
          <c:cat>
            <c:strRef>
              <c:f>代谢病!$A$3:$A$10</c:f>
              <c:strCache>
                <c:ptCount val="8"/>
                <c:pt idx="0">
                  <c:v>DYAA</c:v>
                </c:pt>
                <c:pt idx="1">
                  <c:v>TAAA</c:v>
                </c:pt>
                <c:pt idx="2">
                  <c:v>DXAA</c:v>
                </c:pt>
                <c:pt idx="3">
                  <c:v>DSAA</c:v>
                </c:pt>
                <c:pt idx="4">
                  <c:v>XHAA</c:v>
                </c:pt>
                <c:pt idx="5">
                  <c:v>CFAA</c:v>
                </c:pt>
                <c:pt idx="6">
                  <c:v>CAAA</c:v>
                </c:pt>
                <c:pt idx="7">
                  <c:v>AVE.</c:v>
                </c:pt>
              </c:strCache>
            </c:strRef>
          </c:cat>
          <c:val>
            <c:numRef>
              <c:f>代谢病!$E$3:$E$10</c:f>
              <c:numCache>
                <c:formatCode>0.00%</c:formatCode>
                <c:ptCount val="8"/>
                <c:pt idx="0">
                  <c:v>5.4997937577340849E-3</c:v>
                </c:pt>
                <c:pt idx="1">
                  <c:v>4.7446274072006694E-3</c:v>
                </c:pt>
                <c:pt idx="2">
                  <c:v>1.6172506738544475E-2</c:v>
                </c:pt>
                <c:pt idx="3">
                  <c:v>9.0666666666666673E-3</c:v>
                </c:pt>
                <c:pt idx="4">
                  <c:v>3.7180037180037182E-3</c:v>
                </c:pt>
                <c:pt idx="5">
                  <c:v>1.3715372080391091E-2</c:v>
                </c:pt>
                <c:pt idx="6">
                  <c:v>1.0006949270326616E-2</c:v>
                </c:pt>
                <c:pt idx="7">
                  <c:v>8.9891313769810445E-3</c:v>
                </c:pt>
              </c:numCache>
            </c:numRef>
          </c:val>
          <c:extLst>
            <c:ext xmlns:c16="http://schemas.microsoft.com/office/drawing/2014/chart" uri="{C3380CC4-5D6E-409C-BE32-E72D297353CC}">
              <c16:uniqueId val="{00000003-FF57-4367-BCBC-89C06D96ADFF}"/>
            </c:ext>
          </c:extLst>
        </c:ser>
        <c:ser>
          <c:idx val="4"/>
          <c:order val="4"/>
          <c:tx>
            <c:strRef>
              <c:f>代谢病!$F$2</c:f>
              <c:strCache>
                <c:ptCount val="1"/>
                <c:pt idx="0">
                  <c:v>2023</c:v>
                </c:pt>
              </c:strCache>
            </c:strRef>
          </c:tx>
          <c:spPr>
            <a:solidFill>
              <a:schemeClr val="accent6">
                <a:lumMod val="50000"/>
              </a:schemeClr>
            </a:solidFill>
            <a:ln>
              <a:solidFill>
                <a:schemeClr val="tx1"/>
              </a:solidFill>
            </a:ln>
            <a:effectLst/>
          </c:spPr>
          <c:invertIfNegative val="0"/>
          <c:cat>
            <c:strRef>
              <c:f>代谢病!$A$3:$A$10</c:f>
              <c:strCache>
                <c:ptCount val="8"/>
                <c:pt idx="0">
                  <c:v>DYAA</c:v>
                </c:pt>
                <c:pt idx="1">
                  <c:v>TAAA</c:v>
                </c:pt>
                <c:pt idx="2">
                  <c:v>DXAA</c:v>
                </c:pt>
                <c:pt idx="3">
                  <c:v>DSAA</c:v>
                </c:pt>
                <c:pt idx="4">
                  <c:v>XHAA</c:v>
                </c:pt>
                <c:pt idx="5">
                  <c:v>CFAA</c:v>
                </c:pt>
                <c:pt idx="6">
                  <c:v>CAAA</c:v>
                </c:pt>
                <c:pt idx="7">
                  <c:v>AVE.</c:v>
                </c:pt>
              </c:strCache>
            </c:strRef>
          </c:cat>
          <c:val>
            <c:numRef>
              <c:f>代谢病!$F$3:$F$10</c:f>
              <c:numCache>
                <c:formatCode>0.00%</c:formatCode>
                <c:ptCount val="8"/>
                <c:pt idx="0">
                  <c:v>4.3352601156069364E-4</c:v>
                </c:pt>
                <c:pt idx="1">
                  <c:v>5.7355893318038432E-3</c:v>
                </c:pt>
                <c:pt idx="2">
                  <c:v>7.9321663019693654E-3</c:v>
                </c:pt>
                <c:pt idx="3">
                  <c:v>4.2512342292923755E-3</c:v>
                </c:pt>
                <c:pt idx="4">
                  <c:v>1.9968620738838967E-3</c:v>
                </c:pt>
                <c:pt idx="5">
                  <c:v>1.307887361537435E-2</c:v>
                </c:pt>
                <c:pt idx="6">
                  <c:v>7.6128330614464385E-3</c:v>
                </c:pt>
                <c:pt idx="7">
                  <c:v>5.8630120893329949E-3</c:v>
                </c:pt>
              </c:numCache>
            </c:numRef>
          </c:val>
          <c:extLst>
            <c:ext xmlns:c16="http://schemas.microsoft.com/office/drawing/2014/chart" uri="{C3380CC4-5D6E-409C-BE32-E72D297353CC}">
              <c16:uniqueId val="{00000004-FF57-4367-BCBC-89C06D96ADFF}"/>
            </c:ext>
          </c:extLst>
        </c:ser>
        <c:dLbls>
          <c:showLegendKey val="0"/>
          <c:showVal val="0"/>
          <c:showCatName val="0"/>
          <c:showSerName val="0"/>
          <c:showPercent val="0"/>
          <c:showBubbleSize val="0"/>
        </c:dLbls>
        <c:gapWidth val="100"/>
        <c:overlap val="-17"/>
        <c:axId val="342844224"/>
        <c:axId val="342841480"/>
      </c:barChart>
      <c:catAx>
        <c:axId val="342844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crossAx val="342841480"/>
        <c:crosses val="autoZero"/>
        <c:auto val="1"/>
        <c:lblAlgn val="ctr"/>
        <c:lblOffset val="100"/>
        <c:noMultiLvlLbl val="0"/>
      </c:catAx>
      <c:valAx>
        <c:axId val="342841480"/>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crossAx val="342844224"/>
        <c:crosses val="autoZero"/>
        <c:crossBetween val="between"/>
      </c:valAx>
      <c:spPr>
        <a:noFill/>
        <a:ln>
          <a:noFill/>
        </a:ln>
        <a:effectLst/>
      </c:spPr>
    </c:plotArea>
    <c:legend>
      <c:legendPos val="b"/>
      <c:layout>
        <c:manualLayout>
          <c:xMode val="edge"/>
          <c:yMode val="edge"/>
          <c:x val="0.5098151318041767"/>
          <c:y val="3.6654595780703764E-2"/>
          <c:w val="0.46877559055118112"/>
          <c:h val="7.8125546806649168E-2"/>
        </c:manualLayout>
      </c:layout>
      <c:overlay val="0"/>
      <c:spPr>
        <a:noFill/>
        <a:ln>
          <a:noFill/>
        </a:ln>
        <a:effectLst/>
      </c:spPr>
      <c:txPr>
        <a:bodyPr rot="0" spcFirstLastPara="1" vertOverflow="ellipsis" vert="horz" wrap="square" anchor="ctr" anchorCtr="1"/>
        <a:lstStyle/>
        <a:p>
          <a:pP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legend>
    <c:plotVisOnly val="1"/>
    <c:dispBlanksAs val="gap"/>
    <c:showDLblsOverMax val="0"/>
  </c:chart>
  <c:spPr>
    <a:noFill/>
    <a:ln>
      <a:noFill/>
    </a:ln>
    <a:effectLst/>
  </c:spPr>
  <c:txPr>
    <a:bodyPr/>
    <a:lstStyle/>
    <a:p>
      <a:pPr algn="ct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'60天'!$B$2</c:f>
              <c:strCache>
                <c:ptCount val="1"/>
                <c:pt idx="0">
                  <c:v>2019</c:v>
                </c:pt>
              </c:strCache>
            </c:strRef>
          </c:tx>
          <c:spPr>
            <a:solidFill>
              <a:schemeClr val="accent6">
                <a:lumMod val="40000"/>
                <a:lumOff val="60000"/>
              </a:schemeClr>
            </a:solidFill>
            <a:ln>
              <a:solidFill>
                <a:srgbClr val="000000"/>
              </a:solidFill>
            </a:ln>
            <a:effectLst/>
          </c:spPr>
          <c:invertIfNegative val="0"/>
          <c:cat>
            <c:strRef>
              <c:f>'60天'!$A$3:$A$10</c:f>
              <c:strCache>
                <c:ptCount val="8"/>
                <c:pt idx="0">
                  <c:v>DYAA</c:v>
                </c:pt>
                <c:pt idx="1">
                  <c:v>TAAA</c:v>
                </c:pt>
                <c:pt idx="2">
                  <c:v>DXAA</c:v>
                </c:pt>
                <c:pt idx="3">
                  <c:v>DSAA</c:v>
                </c:pt>
                <c:pt idx="4">
                  <c:v>XHAA</c:v>
                </c:pt>
                <c:pt idx="5">
                  <c:v>CFAA</c:v>
                </c:pt>
                <c:pt idx="6">
                  <c:v>CAAA</c:v>
                </c:pt>
                <c:pt idx="7">
                  <c:v>AVE.</c:v>
                </c:pt>
              </c:strCache>
            </c:strRef>
          </c:cat>
          <c:val>
            <c:numRef>
              <c:f>'60天'!$B$3:$B$10</c:f>
              <c:numCache>
                <c:formatCode>0.00%</c:formatCode>
                <c:ptCount val="8"/>
                <c:pt idx="0">
                  <c:v>6.7316341829085455E-2</c:v>
                </c:pt>
                <c:pt idx="1">
                  <c:v>7.5124515771997788E-2</c:v>
                </c:pt>
                <c:pt idx="2">
                  <c:v>8.0294961081523966E-2</c:v>
                </c:pt>
                <c:pt idx="3">
                  <c:v>8.2141397629750715E-2</c:v>
                </c:pt>
                <c:pt idx="4">
                  <c:v>6.8191043160600734E-2</c:v>
                </c:pt>
                <c:pt idx="5">
                  <c:v>5.5594066269236103E-2</c:v>
                </c:pt>
                <c:pt idx="6">
                  <c:v>4.9329758713136732E-2</c:v>
                </c:pt>
                <c:pt idx="7">
                  <c:v>6.8284583493618781E-2</c:v>
                </c:pt>
              </c:numCache>
            </c:numRef>
          </c:val>
          <c:extLst>
            <c:ext xmlns:c16="http://schemas.microsoft.com/office/drawing/2014/chart" uri="{C3380CC4-5D6E-409C-BE32-E72D297353CC}">
              <c16:uniqueId val="{00000000-1933-4DA5-9B00-1E9077077552}"/>
            </c:ext>
          </c:extLst>
        </c:ser>
        <c:ser>
          <c:idx val="1"/>
          <c:order val="1"/>
          <c:tx>
            <c:strRef>
              <c:f>'60天'!$C$2</c:f>
              <c:strCache>
                <c:ptCount val="1"/>
                <c:pt idx="0">
                  <c:v>2020</c:v>
                </c:pt>
              </c:strCache>
            </c:strRef>
          </c:tx>
          <c:spPr>
            <a:solidFill>
              <a:schemeClr val="accent6">
                <a:lumMod val="60000"/>
                <a:lumOff val="40000"/>
              </a:schemeClr>
            </a:solidFill>
            <a:ln>
              <a:solidFill>
                <a:srgbClr val="000000"/>
              </a:solidFill>
            </a:ln>
            <a:effectLst/>
          </c:spPr>
          <c:invertIfNegative val="0"/>
          <c:cat>
            <c:strRef>
              <c:f>'60天'!$A$3:$A$10</c:f>
              <c:strCache>
                <c:ptCount val="8"/>
                <c:pt idx="0">
                  <c:v>DYAA</c:v>
                </c:pt>
                <c:pt idx="1">
                  <c:v>TAAA</c:v>
                </c:pt>
                <c:pt idx="2">
                  <c:v>DXAA</c:v>
                </c:pt>
                <c:pt idx="3">
                  <c:v>DSAA</c:v>
                </c:pt>
                <c:pt idx="4">
                  <c:v>XHAA</c:v>
                </c:pt>
                <c:pt idx="5">
                  <c:v>CFAA</c:v>
                </c:pt>
                <c:pt idx="6">
                  <c:v>CAAA</c:v>
                </c:pt>
                <c:pt idx="7">
                  <c:v>AVE.</c:v>
                </c:pt>
              </c:strCache>
            </c:strRef>
          </c:cat>
          <c:val>
            <c:numRef>
              <c:f>'60天'!$C$3:$C$10</c:f>
              <c:numCache>
                <c:formatCode>0.00%</c:formatCode>
                <c:ptCount val="8"/>
                <c:pt idx="0">
                  <c:v>5.4034888668274002E-2</c:v>
                </c:pt>
                <c:pt idx="1">
                  <c:v>5.9554355165428764E-2</c:v>
                </c:pt>
                <c:pt idx="2">
                  <c:v>7.3022645224811292E-2</c:v>
                </c:pt>
                <c:pt idx="3">
                  <c:v>7.8843805129596961E-2</c:v>
                </c:pt>
                <c:pt idx="4">
                  <c:v>6.7796610169491525E-2</c:v>
                </c:pt>
                <c:pt idx="5">
                  <c:v>6.6228007438134742E-2</c:v>
                </c:pt>
                <c:pt idx="6">
                  <c:v>5.1047120418848166E-2</c:v>
                </c:pt>
                <c:pt idx="7">
                  <c:v>6.4361061744940773E-2</c:v>
                </c:pt>
              </c:numCache>
            </c:numRef>
          </c:val>
          <c:extLst>
            <c:ext xmlns:c16="http://schemas.microsoft.com/office/drawing/2014/chart" uri="{C3380CC4-5D6E-409C-BE32-E72D297353CC}">
              <c16:uniqueId val="{00000001-1933-4DA5-9B00-1E9077077552}"/>
            </c:ext>
          </c:extLst>
        </c:ser>
        <c:ser>
          <c:idx val="2"/>
          <c:order val="2"/>
          <c:tx>
            <c:strRef>
              <c:f>'60天'!$D$2</c:f>
              <c:strCache>
                <c:ptCount val="1"/>
                <c:pt idx="0">
                  <c:v>2021</c:v>
                </c:pt>
              </c:strCache>
            </c:strRef>
          </c:tx>
          <c:spPr>
            <a:solidFill>
              <a:schemeClr val="accent6"/>
            </a:solidFill>
            <a:ln>
              <a:solidFill>
                <a:srgbClr val="000000"/>
              </a:solidFill>
            </a:ln>
            <a:effectLst/>
          </c:spPr>
          <c:invertIfNegative val="0"/>
          <c:cat>
            <c:strRef>
              <c:f>'60天'!$A$3:$A$10</c:f>
              <c:strCache>
                <c:ptCount val="8"/>
                <c:pt idx="0">
                  <c:v>DYAA</c:v>
                </c:pt>
                <c:pt idx="1">
                  <c:v>TAAA</c:v>
                </c:pt>
                <c:pt idx="2">
                  <c:v>DXAA</c:v>
                </c:pt>
                <c:pt idx="3">
                  <c:v>DSAA</c:v>
                </c:pt>
                <c:pt idx="4">
                  <c:v>XHAA</c:v>
                </c:pt>
                <c:pt idx="5">
                  <c:v>CFAA</c:v>
                </c:pt>
                <c:pt idx="6">
                  <c:v>CAAA</c:v>
                </c:pt>
                <c:pt idx="7">
                  <c:v>AVE.</c:v>
                </c:pt>
              </c:strCache>
            </c:strRef>
          </c:cat>
          <c:val>
            <c:numRef>
              <c:f>'60天'!$D$3:$D$10</c:f>
              <c:numCache>
                <c:formatCode>0.00%</c:formatCode>
                <c:ptCount val="8"/>
                <c:pt idx="0">
                  <c:v>5.4034888668274002E-2</c:v>
                </c:pt>
                <c:pt idx="1">
                  <c:v>5.9554355165428764E-2</c:v>
                </c:pt>
                <c:pt idx="2">
                  <c:v>7.3022645224811292E-2</c:v>
                </c:pt>
                <c:pt idx="3">
                  <c:v>7.8843805129596961E-2</c:v>
                </c:pt>
                <c:pt idx="4">
                  <c:v>6.7796610169491525E-2</c:v>
                </c:pt>
                <c:pt idx="5">
                  <c:v>6.6228007438134742E-2</c:v>
                </c:pt>
                <c:pt idx="6">
                  <c:v>5.1047120418848166E-2</c:v>
                </c:pt>
                <c:pt idx="7">
                  <c:v>6.4361061744940773E-2</c:v>
                </c:pt>
              </c:numCache>
            </c:numRef>
          </c:val>
          <c:extLst>
            <c:ext xmlns:c16="http://schemas.microsoft.com/office/drawing/2014/chart" uri="{C3380CC4-5D6E-409C-BE32-E72D297353CC}">
              <c16:uniqueId val="{00000002-1933-4DA5-9B00-1E9077077552}"/>
            </c:ext>
          </c:extLst>
        </c:ser>
        <c:ser>
          <c:idx val="3"/>
          <c:order val="3"/>
          <c:tx>
            <c:strRef>
              <c:f>'60天'!$E$2</c:f>
              <c:strCache>
                <c:ptCount val="1"/>
                <c:pt idx="0">
                  <c:v>2022</c:v>
                </c:pt>
              </c:strCache>
            </c:strRef>
          </c:tx>
          <c:spPr>
            <a:solidFill>
              <a:schemeClr val="accent6">
                <a:lumMod val="75000"/>
              </a:schemeClr>
            </a:solidFill>
            <a:ln>
              <a:solidFill>
                <a:srgbClr val="000000"/>
              </a:solidFill>
            </a:ln>
            <a:effectLst/>
          </c:spPr>
          <c:invertIfNegative val="0"/>
          <c:cat>
            <c:strRef>
              <c:f>'60天'!$A$3:$A$10</c:f>
              <c:strCache>
                <c:ptCount val="8"/>
                <c:pt idx="0">
                  <c:v>DYAA</c:v>
                </c:pt>
                <c:pt idx="1">
                  <c:v>TAAA</c:v>
                </c:pt>
                <c:pt idx="2">
                  <c:v>DXAA</c:v>
                </c:pt>
                <c:pt idx="3">
                  <c:v>DSAA</c:v>
                </c:pt>
                <c:pt idx="4">
                  <c:v>XHAA</c:v>
                </c:pt>
                <c:pt idx="5">
                  <c:v>CFAA</c:v>
                </c:pt>
                <c:pt idx="6">
                  <c:v>CAAA</c:v>
                </c:pt>
                <c:pt idx="7">
                  <c:v>AVE.</c:v>
                </c:pt>
              </c:strCache>
            </c:strRef>
          </c:cat>
          <c:val>
            <c:numRef>
              <c:f>'60天'!$E$3:$E$10</c:f>
              <c:numCache>
                <c:formatCode>0.00%</c:formatCode>
                <c:ptCount val="8"/>
                <c:pt idx="0">
                  <c:v>2.676612549363756E-2</c:v>
                </c:pt>
                <c:pt idx="1">
                  <c:v>2.5353690993136294E-2</c:v>
                </c:pt>
                <c:pt idx="2">
                  <c:v>2.417088251826869E-2</c:v>
                </c:pt>
                <c:pt idx="3">
                  <c:v>4.7144028423066413E-2</c:v>
                </c:pt>
                <c:pt idx="4">
                  <c:v>4.5382050166739164E-2</c:v>
                </c:pt>
                <c:pt idx="5">
                  <c:v>3.7743506493506496E-2</c:v>
                </c:pt>
                <c:pt idx="6">
                  <c:v>3.248687757128671E-2</c:v>
                </c:pt>
                <c:pt idx="7">
                  <c:v>3.4149594522805901E-2</c:v>
                </c:pt>
              </c:numCache>
            </c:numRef>
          </c:val>
          <c:extLst>
            <c:ext xmlns:c16="http://schemas.microsoft.com/office/drawing/2014/chart" uri="{C3380CC4-5D6E-409C-BE32-E72D297353CC}">
              <c16:uniqueId val="{00000003-1933-4DA5-9B00-1E9077077552}"/>
            </c:ext>
          </c:extLst>
        </c:ser>
        <c:ser>
          <c:idx val="4"/>
          <c:order val="4"/>
          <c:tx>
            <c:strRef>
              <c:f>'60天'!$F$2</c:f>
              <c:strCache>
                <c:ptCount val="1"/>
                <c:pt idx="0">
                  <c:v>2023</c:v>
                </c:pt>
              </c:strCache>
            </c:strRef>
          </c:tx>
          <c:spPr>
            <a:solidFill>
              <a:schemeClr val="accent6">
                <a:lumMod val="50000"/>
              </a:schemeClr>
            </a:solidFill>
            <a:ln>
              <a:solidFill>
                <a:srgbClr val="000000"/>
              </a:solidFill>
            </a:ln>
            <a:effectLst/>
          </c:spPr>
          <c:invertIfNegative val="0"/>
          <c:cat>
            <c:strRef>
              <c:f>'60天'!$A$3:$A$10</c:f>
              <c:strCache>
                <c:ptCount val="8"/>
                <c:pt idx="0">
                  <c:v>DYAA</c:v>
                </c:pt>
                <c:pt idx="1">
                  <c:v>TAAA</c:v>
                </c:pt>
                <c:pt idx="2">
                  <c:v>DXAA</c:v>
                </c:pt>
                <c:pt idx="3">
                  <c:v>DSAA</c:v>
                </c:pt>
                <c:pt idx="4">
                  <c:v>XHAA</c:v>
                </c:pt>
                <c:pt idx="5">
                  <c:v>CFAA</c:v>
                </c:pt>
                <c:pt idx="6">
                  <c:v>CAAA</c:v>
                </c:pt>
                <c:pt idx="7">
                  <c:v>AVE.</c:v>
                </c:pt>
              </c:strCache>
            </c:strRef>
          </c:cat>
          <c:val>
            <c:numRef>
              <c:f>'60天'!$F$3:$F$10</c:f>
              <c:numCache>
                <c:formatCode>0.00%</c:formatCode>
                <c:ptCount val="8"/>
                <c:pt idx="0">
                  <c:v>1.8475073313782991E-2</c:v>
                </c:pt>
                <c:pt idx="1">
                  <c:v>2.0688677908459685E-2</c:v>
                </c:pt>
                <c:pt idx="2">
                  <c:v>2.4383523901363825E-2</c:v>
                </c:pt>
                <c:pt idx="3">
                  <c:v>4.6539862403885066E-2</c:v>
                </c:pt>
                <c:pt idx="4">
                  <c:v>3.4829392609372789E-2</c:v>
                </c:pt>
                <c:pt idx="5">
                  <c:v>2.9671974955764256E-2</c:v>
                </c:pt>
                <c:pt idx="6">
                  <c:v>2.1992940537605213E-2</c:v>
                </c:pt>
                <c:pt idx="7">
                  <c:v>2.8083063661461977E-2</c:v>
                </c:pt>
              </c:numCache>
            </c:numRef>
          </c:val>
          <c:extLst>
            <c:ext xmlns:c16="http://schemas.microsoft.com/office/drawing/2014/chart" uri="{C3380CC4-5D6E-409C-BE32-E72D297353CC}">
              <c16:uniqueId val="{00000004-1933-4DA5-9B00-1E9077077552}"/>
            </c:ext>
          </c:extLst>
        </c:ser>
        <c:dLbls>
          <c:showLegendKey val="0"/>
          <c:showVal val="0"/>
          <c:showCatName val="0"/>
          <c:showSerName val="0"/>
          <c:showPercent val="0"/>
          <c:showBubbleSize val="0"/>
        </c:dLbls>
        <c:gapWidth val="100"/>
        <c:overlap val="-17"/>
        <c:axId val="342841088"/>
        <c:axId val="342845792"/>
      </c:barChart>
      <c:catAx>
        <c:axId val="342841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crossAx val="342845792"/>
        <c:crosses val="autoZero"/>
        <c:auto val="1"/>
        <c:lblAlgn val="ctr"/>
        <c:lblOffset val="100"/>
        <c:noMultiLvlLbl val="0"/>
      </c:catAx>
      <c:valAx>
        <c:axId val="342845792"/>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lgn="ct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crossAx val="342841088"/>
        <c:crosses val="autoZero"/>
        <c:crossBetween val="between"/>
      </c:valAx>
      <c:spPr>
        <a:noFill/>
        <a:ln>
          <a:noFill/>
        </a:ln>
        <a:effectLst/>
      </c:spPr>
    </c:plotArea>
    <c:legend>
      <c:legendPos val="b"/>
      <c:layout>
        <c:manualLayout>
          <c:xMode val="edge"/>
          <c:yMode val="edge"/>
          <c:x val="0.51005664916885385"/>
          <c:y val="5.6133712452610049E-2"/>
          <c:w val="0.46877559055118112"/>
          <c:h val="7.8125546806649182E-2"/>
        </c:manualLayout>
      </c:layout>
      <c:overlay val="0"/>
      <c:spPr>
        <a:noFill/>
        <a:ln>
          <a:noFill/>
        </a:ln>
        <a:effectLst/>
      </c:spPr>
      <c:txPr>
        <a:bodyPr rot="0" spcFirstLastPara="1" vertOverflow="ellipsis" vert="horz" wrap="square" anchor="ctr" anchorCtr="1"/>
        <a:lstStyle/>
        <a:p>
          <a:pPr algn="ct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'130天怀孕'!$B$1</c:f>
              <c:strCache>
                <c:ptCount val="1"/>
                <c:pt idx="0">
                  <c:v>2019</c:v>
                </c:pt>
              </c:strCache>
            </c:strRef>
          </c:tx>
          <c:spPr>
            <a:solidFill>
              <a:schemeClr val="accent6">
                <a:lumMod val="40000"/>
                <a:lumOff val="60000"/>
              </a:schemeClr>
            </a:solidFill>
            <a:ln>
              <a:solidFill>
                <a:schemeClr val="tx1"/>
              </a:solidFill>
            </a:ln>
            <a:effectLst/>
          </c:spPr>
          <c:invertIfNegative val="0"/>
          <c:cat>
            <c:strRef>
              <c:f>'130天怀孕'!$A$2:$A$9</c:f>
              <c:strCache>
                <c:ptCount val="8"/>
                <c:pt idx="0">
                  <c:v>DYAA</c:v>
                </c:pt>
                <c:pt idx="1">
                  <c:v>TAAA</c:v>
                </c:pt>
                <c:pt idx="2">
                  <c:v>DXAA</c:v>
                </c:pt>
                <c:pt idx="3">
                  <c:v>DSAA</c:v>
                </c:pt>
                <c:pt idx="4">
                  <c:v>XHAA</c:v>
                </c:pt>
                <c:pt idx="5">
                  <c:v>CFAA</c:v>
                </c:pt>
                <c:pt idx="6">
                  <c:v>CAAA</c:v>
                </c:pt>
                <c:pt idx="7">
                  <c:v>AVE.</c:v>
                </c:pt>
              </c:strCache>
            </c:strRef>
          </c:cat>
          <c:val>
            <c:numRef>
              <c:f>'130天怀孕'!$B$2:$B$9</c:f>
              <c:numCache>
                <c:formatCode>0.00%</c:formatCode>
                <c:ptCount val="8"/>
                <c:pt idx="0">
                  <c:v>0.76</c:v>
                </c:pt>
                <c:pt idx="1">
                  <c:v>0.76</c:v>
                </c:pt>
                <c:pt idx="2">
                  <c:v>0.76500000000000001</c:v>
                </c:pt>
                <c:pt idx="3">
                  <c:v>0.79500000000000004</c:v>
                </c:pt>
                <c:pt idx="4">
                  <c:v>0.76500000000000001</c:v>
                </c:pt>
                <c:pt idx="5">
                  <c:v>0.81499999999999995</c:v>
                </c:pt>
                <c:pt idx="6">
                  <c:v>0.82</c:v>
                </c:pt>
                <c:pt idx="7">
                  <c:v>0.78285714285714292</c:v>
                </c:pt>
              </c:numCache>
            </c:numRef>
          </c:val>
          <c:extLst>
            <c:ext xmlns:c16="http://schemas.microsoft.com/office/drawing/2014/chart" uri="{C3380CC4-5D6E-409C-BE32-E72D297353CC}">
              <c16:uniqueId val="{00000000-7662-41D9-9C2E-D149CEAE6872}"/>
            </c:ext>
          </c:extLst>
        </c:ser>
        <c:ser>
          <c:idx val="1"/>
          <c:order val="1"/>
          <c:tx>
            <c:strRef>
              <c:f>'130天怀孕'!$C$1</c:f>
              <c:strCache>
                <c:ptCount val="1"/>
                <c:pt idx="0">
                  <c:v>2020</c:v>
                </c:pt>
              </c:strCache>
            </c:strRef>
          </c:tx>
          <c:spPr>
            <a:solidFill>
              <a:schemeClr val="accent6">
                <a:lumMod val="60000"/>
                <a:lumOff val="40000"/>
              </a:schemeClr>
            </a:solidFill>
            <a:ln>
              <a:solidFill>
                <a:schemeClr val="tx1"/>
              </a:solidFill>
            </a:ln>
            <a:effectLst/>
          </c:spPr>
          <c:invertIfNegative val="0"/>
          <c:cat>
            <c:strRef>
              <c:f>'130天怀孕'!$A$2:$A$9</c:f>
              <c:strCache>
                <c:ptCount val="8"/>
                <c:pt idx="0">
                  <c:v>DYAA</c:v>
                </c:pt>
                <c:pt idx="1">
                  <c:v>TAAA</c:v>
                </c:pt>
                <c:pt idx="2">
                  <c:v>DXAA</c:v>
                </c:pt>
                <c:pt idx="3">
                  <c:v>DSAA</c:v>
                </c:pt>
                <c:pt idx="4">
                  <c:v>XHAA</c:v>
                </c:pt>
                <c:pt idx="5">
                  <c:v>CFAA</c:v>
                </c:pt>
                <c:pt idx="6">
                  <c:v>CAAA</c:v>
                </c:pt>
                <c:pt idx="7">
                  <c:v>AVE.</c:v>
                </c:pt>
              </c:strCache>
            </c:strRef>
          </c:cat>
          <c:val>
            <c:numRef>
              <c:f>'130天怀孕'!$C$2:$C$9</c:f>
              <c:numCache>
                <c:formatCode>0.00%</c:formatCode>
                <c:ptCount val="8"/>
                <c:pt idx="0">
                  <c:v>0.8</c:v>
                </c:pt>
                <c:pt idx="1">
                  <c:v>0.80500000000000005</c:v>
                </c:pt>
                <c:pt idx="2">
                  <c:v>0.79</c:v>
                </c:pt>
                <c:pt idx="3">
                  <c:v>0.78</c:v>
                </c:pt>
                <c:pt idx="4">
                  <c:v>0.76500000000000001</c:v>
                </c:pt>
                <c:pt idx="5">
                  <c:v>0.82</c:v>
                </c:pt>
                <c:pt idx="6">
                  <c:v>0.8</c:v>
                </c:pt>
                <c:pt idx="7">
                  <c:v>0.79428571428571426</c:v>
                </c:pt>
              </c:numCache>
            </c:numRef>
          </c:val>
          <c:extLst>
            <c:ext xmlns:c16="http://schemas.microsoft.com/office/drawing/2014/chart" uri="{C3380CC4-5D6E-409C-BE32-E72D297353CC}">
              <c16:uniqueId val="{00000001-7662-41D9-9C2E-D149CEAE6872}"/>
            </c:ext>
          </c:extLst>
        </c:ser>
        <c:ser>
          <c:idx val="2"/>
          <c:order val="2"/>
          <c:tx>
            <c:strRef>
              <c:f>'130天怀孕'!$D$1</c:f>
              <c:strCache>
                <c:ptCount val="1"/>
                <c:pt idx="0">
                  <c:v>2021</c:v>
                </c:pt>
              </c:strCache>
            </c:strRef>
          </c:tx>
          <c:spPr>
            <a:solidFill>
              <a:schemeClr val="accent6"/>
            </a:solidFill>
            <a:ln>
              <a:solidFill>
                <a:schemeClr val="tx1"/>
              </a:solidFill>
            </a:ln>
            <a:effectLst/>
          </c:spPr>
          <c:invertIfNegative val="0"/>
          <c:cat>
            <c:strRef>
              <c:f>'130天怀孕'!$A$2:$A$9</c:f>
              <c:strCache>
                <c:ptCount val="8"/>
                <c:pt idx="0">
                  <c:v>DYAA</c:v>
                </c:pt>
                <c:pt idx="1">
                  <c:v>TAAA</c:v>
                </c:pt>
                <c:pt idx="2">
                  <c:v>DXAA</c:v>
                </c:pt>
                <c:pt idx="3">
                  <c:v>DSAA</c:v>
                </c:pt>
                <c:pt idx="4">
                  <c:v>XHAA</c:v>
                </c:pt>
                <c:pt idx="5">
                  <c:v>CFAA</c:v>
                </c:pt>
                <c:pt idx="6">
                  <c:v>CAAA</c:v>
                </c:pt>
                <c:pt idx="7">
                  <c:v>AVE.</c:v>
                </c:pt>
              </c:strCache>
            </c:strRef>
          </c:cat>
          <c:val>
            <c:numRef>
              <c:f>'130天怀孕'!$D$2:$D$9</c:f>
              <c:numCache>
                <c:formatCode>0.00%</c:formatCode>
                <c:ptCount val="8"/>
                <c:pt idx="0">
                  <c:v>0.80500000000000005</c:v>
                </c:pt>
                <c:pt idx="1">
                  <c:v>0.81</c:v>
                </c:pt>
                <c:pt idx="2">
                  <c:v>0.78500000000000003</c:v>
                </c:pt>
                <c:pt idx="3">
                  <c:v>0.73499999999999999</c:v>
                </c:pt>
                <c:pt idx="4">
                  <c:v>0.73499999999999999</c:v>
                </c:pt>
                <c:pt idx="5">
                  <c:v>0.77500000000000002</c:v>
                </c:pt>
                <c:pt idx="6">
                  <c:v>0.8</c:v>
                </c:pt>
                <c:pt idx="7">
                  <c:v>0.77785714285714291</c:v>
                </c:pt>
              </c:numCache>
            </c:numRef>
          </c:val>
          <c:extLst>
            <c:ext xmlns:c16="http://schemas.microsoft.com/office/drawing/2014/chart" uri="{C3380CC4-5D6E-409C-BE32-E72D297353CC}">
              <c16:uniqueId val="{00000002-7662-41D9-9C2E-D149CEAE6872}"/>
            </c:ext>
          </c:extLst>
        </c:ser>
        <c:ser>
          <c:idx val="3"/>
          <c:order val="3"/>
          <c:tx>
            <c:strRef>
              <c:f>'130天怀孕'!$E$1</c:f>
              <c:strCache>
                <c:ptCount val="1"/>
                <c:pt idx="0">
                  <c:v>2022</c:v>
                </c:pt>
              </c:strCache>
            </c:strRef>
          </c:tx>
          <c:spPr>
            <a:solidFill>
              <a:schemeClr val="accent6">
                <a:lumMod val="75000"/>
              </a:schemeClr>
            </a:solidFill>
            <a:ln>
              <a:solidFill>
                <a:schemeClr val="tx1"/>
              </a:solidFill>
            </a:ln>
            <a:effectLst/>
          </c:spPr>
          <c:invertIfNegative val="0"/>
          <c:cat>
            <c:strRef>
              <c:f>'130天怀孕'!$A$2:$A$9</c:f>
              <c:strCache>
                <c:ptCount val="8"/>
                <c:pt idx="0">
                  <c:v>DYAA</c:v>
                </c:pt>
                <c:pt idx="1">
                  <c:v>TAAA</c:v>
                </c:pt>
                <c:pt idx="2">
                  <c:v>DXAA</c:v>
                </c:pt>
                <c:pt idx="3">
                  <c:v>DSAA</c:v>
                </c:pt>
                <c:pt idx="4">
                  <c:v>XHAA</c:v>
                </c:pt>
                <c:pt idx="5">
                  <c:v>CFAA</c:v>
                </c:pt>
                <c:pt idx="6">
                  <c:v>CAAA</c:v>
                </c:pt>
                <c:pt idx="7">
                  <c:v>AVE.</c:v>
                </c:pt>
              </c:strCache>
            </c:strRef>
          </c:cat>
          <c:val>
            <c:numRef>
              <c:f>'130天怀孕'!$E$2:$E$9</c:f>
              <c:numCache>
                <c:formatCode>0.00%</c:formatCode>
                <c:ptCount val="8"/>
                <c:pt idx="0">
                  <c:v>0.81</c:v>
                </c:pt>
                <c:pt idx="1">
                  <c:v>0.80500000000000005</c:v>
                </c:pt>
                <c:pt idx="2">
                  <c:v>0.79</c:v>
                </c:pt>
                <c:pt idx="3">
                  <c:v>0.77</c:v>
                </c:pt>
                <c:pt idx="4">
                  <c:v>0.755</c:v>
                </c:pt>
                <c:pt idx="5">
                  <c:v>0.85499999999999998</c:v>
                </c:pt>
                <c:pt idx="6">
                  <c:v>0.81</c:v>
                </c:pt>
                <c:pt idx="7">
                  <c:v>0.79928571428571438</c:v>
                </c:pt>
              </c:numCache>
            </c:numRef>
          </c:val>
          <c:extLst>
            <c:ext xmlns:c16="http://schemas.microsoft.com/office/drawing/2014/chart" uri="{C3380CC4-5D6E-409C-BE32-E72D297353CC}">
              <c16:uniqueId val="{00000003-7662-41D9-9C2E-D149CEAE6872}"/>
            </c:ext>
          </c:extLst>
        </c:ser>
        <c:ser>
          <c:idx val="4"/>
          <c:order val="4"/>
          <c:tx>
            <c:strRef>
              <c:f>'130天怀孕'!$F$1</c:f>
              <c:strCache>
                <c:ptCount val="1"/>
                <c:pt idx="0">
                  <c:v>2023</c:v>
                </c:pt>
              </c:strCache>
            </c:strRef>
          </c:tx>
          <c:spPr>
            <a:solidFill>
              <a:schemeClr val="accent6">
                <a:lumMod val="50000"/>
              </a:schemeClr>
            </a:solidFill>
            <a:ln>
              <a:solidFill>
                <a:schemeClr val="tx1"/>
              </a:solidFill>
            </a:ln>
            <a:effectLst/>
          </c:spPr>
          <c:invertIfNegative val="0"/>
          <c:cat>
            <c:strRef>
              <c:f>'130天怀孕'!$A$2:$A$9</c:f>
              <c:strCache>
                <c:ptCount val="8"/>
                <c:pt idx="0">
                  <c:v>DYAA</c:v>
                </c:pt>
                <c:pt idx="1">
                  <c:v>TAAA</c:v>
                </c:pt>
                <c:pt idx="2">
                  <c:v>DXAA</c:v>
                </c:pt>
                <c:pt idx="3">
                  <c:v>DSAA</c:v>
                </c:pt>
                <c:pt idx="4">
                  <c:v>XHAA</c:v>
                </c:pt>
                <c:pt idx="5">
                  <c:v>CFAA</c:v>
                </c:pt>
                <c:pt idx="6">
                  <c:v>CAAA</c:v>
                </c:pt>
                <c:pt idx="7">
                  <c:v>AVE.</c:v>
                </c:pt>
              </c:strCache>
            </c:strRef>
          </c:cat>
          <c:val>
            <c:numRef>
              <c:f>'130天怀孕'!$F$2:$F$9</c:f>
              <c:numCache>
                <c:formatCode>0.00%</c:formatCode>
                <c:ptCount val="8"/>
                <c:pt idx="0">
                  <c:v>0.82499999999999996</c:v>
                </c:pt>
                <c:pt idx="1">
                  <c:v>0.81</c:v>
                </c:pt>
                <c:pt idx="2">
                  <c:v>0.84</c:v>
                </c:pt>
                <c:pt idx="3">
                  <c:v>0.81499999999999995</c:v>
                </c:pt>
                <c:pt idx="4">
                  <c:v>0.79500000000000004</c:v>
                </c:pt>
                <c:pt idx="5">
                  <c:v>0.83</c:v>
                </c:pt>
                <c:pt idx="6">
                  <c:v>0.81</c:v>
                </c:pt>
                <c:pt idx="7">
                  <c:v>0.81785714285714284</c:v>
                </c:pt>
              </c:numCache>
            </c:numRef>
          </c:val>
          <c:extLst>
            <c:ext xmlns:c16="http://schemas.microsoft.com/office/drawing/2014/chart" uri="{C3380CC4-5D6E-409C-BE32-E72D297353CC}">
              <c16:uniqueId val="{00000004-7662-41D9-9C2E-D149CEAE6872}"/>
            </c:ext>
          </c:extLst>
        </c:ser>
        <c:dLbls>
          <c:showLegendKey val="0"/>
          <c:showVal val="0"/>
          <c:showCatName val="0"/>
          <c:showSerName val="0"/>
          <c:showPercent val="0"/>
          <c:showBubbleSize val="0"/>
        </c:dLbls>
        <c:gapWidth val="100"/>
        <c:overlap val="-16"/>
        <c:axId val="342843048"/>
        <c:axId val="342841872"/>
      </c:barChart>
      <c:catAx>
        <c:axId val="342843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crossAx val="342841872"/>
        <c:crosses val="autoZero"/>
        <c:auto val="1"/>
        <c:lblAlgn val="ctr"/>
        <c:lblOffset val="100"/>
        <c:noMultiLvlLbl val="0"/>
      </c:catAx>
      <c:valAx>
        <c:axId val="34284187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lgn="ct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crossAx val="342843048"/>
        <c:crosses val="autoZero"/>
        <c:crossBetween val="between"/>
      </c:valAx>
      <c:spPr>
        <a:noFill/>
        <a:ln>
          <a:noFill/>
        </a:ln>
        <a:effectLst/>
      </c:spPr>
    </c:plotArea>
    <c:legend>
      <c:legendPos val="b"/>
      <c:layout>
        <c:manualLayout>
          <c:xMode val="edge"/>
          <c:yMode val="edge"/>
          <c:x val="0.5575125527787288"/>
          <c:y val="5.4507256748444768E-2"/>
          <c:w val="0.42241450796911256"/>
          <c:h val="7.1238635119495408E-2"/>
        </c:manualLayout>
      </c:layout>
      <c:overlay val="0"/>
      <c:spPr>
        <a:noFill/>
        <a:ln>
          <a:noFill/>
        </a:ln>
        <a:effectLst/>
      </c:spPr>
      <c:txPr>
        <a:bodyPr rot="0" spcFirstLastPara="1" vertOverflow="ellipsis" vert="horz" wrap="square" anchor="ctr" anchorCtr="1"/>
        <a:lstStyle/>
        <a:p>
          <a:pPr algn="ctr">
            <a:defRPr lang="zh-CN" altLang="en-US" sz="1800" b="1" i="0" u="none" strike="noStrike" kern="1200" baseline="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Sheet1!$B$10</c:f>
              <c:strCache>
                <c:ptCount val="1"/>
                <c:pt idx="0">
                  <c:v>2020</c:v>
                </c:pt>
              </c:strCache>
            </c:strRef>
          </c:tx>
          <c:spPr>
            <a:solidFill>
              <a:schemeClr val="accent6">
                <a:tint val="54000"/>
              </a:schemeClr>
            </a:solidFill>
            <a:ln>
              <a:solidFill>
                <a:schemeClr val="accent6">
                  <a:lumMod val="75000"/>
                </a:schemeClr>
              </a:solidFill>
            </a:ln>
            <a:effectLst/>
          </c:spPr>
          <c:invertIfNegative val="0"/>
          <c:cat>
            <c:strRef>
              <c:f>Sheet1!$A$11:$A$12</c:f>
              <c:strCache>
                <c:ptCount val="2"/>
                <c:pt idx="0">
                  <c:v>NM</c:v>
                </c:pt>
                <c:pt idx="1">
                  <c:v>PTAM</c:v>
                </c:pt>
              </c:strCache>
            </c:strRef>
          </c:cat>
          <c:val>
            <c:numRef>
              <c:f>Sheet1!$B$11:$B$12</c:f>
              <c:numCache>
                <c:formatCode>General</c:formatCode>
                <c:ptCount val="2"/>
                <c:pt idx="0">
                  <c:v>-156</c:v>
                </c:pt>
                <c:pt idx="1">
                  <c:v>-536</c:v>
                </c:pt>
              </c:numCache>
            </c:numRef>
          </c:val>
          <c:extLst>
            <c:ext xmlns:c16="http://schemas.microsoft.com/office/drawing/2014/chart" uri="{C3380CC4-5D6E-409C-BE32-E72D297353CC}">
              <c16:uniqueId val="{00000000-F8C5-40EC-B6B8-A2A1DDC71120}"/>
            </c:ext>
          </c:extLst>
        </c:ser>
        <c:ser>
          <c:idx val="1"/>
          <c:order val="1"/>
          <c:tx>
            <c:strRef>
              <c:f>Sheet1!$C$10</c:f>
              <c:strCache>
                <c:ptCount val="1"/>
                <c:pt idx="0">
                  <c:v>2021</c:v>
                </c:pt>
              </c:strCache>
            </c:strRef>
          </c:tx>
          <c:spPr>
            <a:solidFill>
              <a:schemeClr val="accent6">
                <a:tint val="77000"/>
              </a:schemeClr>
            </a:solidFill>
            <a:ln>
              <a:solidFill>
                <a:schemeClr val="accent6">
                  <a:lumMod val="75000"/>
                </a:schemeClr>
              </a:solidFill>
            </a:ln>
            <a:effectLst/>
          </c:spPr>
          <c:invertIfNegative val="0"/>
          <c:cat>
            <c:strRef>
              <c:f>Sheet1!$A$11:$A$12</c:f>
              <c:strCache>
                <c:ptCount val="2"/>
                <c:pt idx="0">
                  <c:v>NM</c:v>
                </c:pt>
                <c:pt idx="1">
                  <c:v>PTAM</c:v>
                </c:pt>
              </c:strCache>
            </c:strRef>
          </c:cat>
          <c:val>
            <c:numRef>
              <c:f>Sheet1!$C$11:$C$12</c:f>
              <c:numCache>
                <c:formatCode>General</c:formatCode>
                <c:ptCount val="2"/>
                <c:pt idx="0">
                  <c:v>-9</c:v>
                </c:pt>
                <c:pt idx="1">
                  <c:v>-277</c:v>
                </c:pt>
              </c:numCache>
            </c:numRef>
          </c:val>
          <c:extLst>
            <c:ext xmlns:c16="http://schemas.microsoft.com/office/drawing/2014/chart" uri="{C3380CC4-5D6E-409C-BE32-E72D297353CC}">
              <c16:uniqueId val="{00000001-F8C5-40EC-B6B8-A2A1DDC71120}"/>
            </c:ext>
          </c:extLst>
        </c:ser>
        <c:ser>
          <c:idx val="2"/>
          <c:order val="2"/>
          <c:tx>
            <c:strRef>
              <c:f>Sheet1!$D$10</c:f>
              <c:strCache>
                <c:ptCount val="1"/>
                <c:pt idx="0">
                  <c:v>2022</c:v>
                </c:pt>
              </c:strCache>
            </c:strRef>
          </c:tx>
          <c:spPr>
            <a:solidFill>
              <a:schemeClr val="accent6"/>
            </a:solidFill>
            <a:ln>
              <a:noFill/>
            </a:ln>
            <a:effectLst/>
          </c:spPr>
          <c:invertIfNegative val="0"/>
          <c:cat>
            <c:strRef>
              <c:f>Sheet1!$A$11:$A$12</c:f>
              <c:strCache>
                <c:ptCount val="2"/>
                <c:pt idx="0">
                  <c:v>NM</c:v>
                </c:pt>
                <c:pt idx="1">
                  <c:v>PTAM</c:v>
                </c:pt>
              </c:strCache>
            </c:strRef>
          </c:cat>
          <c:val>
            <c:numRef>
              <c:f>Sheet1!$D$11:$D$12</c:f>
              <c:numCache>
                <c:formatCode>General</c:formatCode>
                <c:ptCount val="2"/>
                <c:pt idx="0">
                  <c:v>148</c:v>
                </c:pt>
                <c:pt idx="1">
                  <c:v>135</c:v>
                </c:pt>
              </c:numCache>
            </c:numRef>
          </c:val>
          <c:extLst>
            <c:ext xmlns:c16="http://schemas.microsoft.com/office/drawing/2014/chart" uri="{C3380CC4-5D6E-409C-BE32-E72D297353CC}">
              <c16:uniqueId val="{00000002-F8C5-40EC-B6B8-A2A1DDC71120}"/>
            </c:ext>
          </c:extLst>
        </c:ser>
        <c:ser>
          <c:idx val="3"/>
          <c:order val="3"/>
          <c:tx>
            <c:strRef>
              <c:f>Sheet1!$E$10</c:f>
              <c:strCache>
                <c:ptCount val="1"/>
                <c:pt idx="0">
                  <c:v>2023</c:v>
                </c:pt>
              </c:strCache>
            </c:strRef>
          </c:tx>
          <c:spPr>
            <a:solidFill>
              <a:schemeClr val="accent6">
                <a:shade val="76000"/>
              </a:schemeClr>
            </a:solidFill>
            <a:ln>
              <a:noFill/>
            </a:ln>
            <a:effectLst/>
          </c:spPr>
          <c:invertIfNegative val="0"/>
          <c:cat>
            <c:strRef>
              <c:f>Sheet1!$A$11:$A$12</c:f>
              <c:strCache>
                <c:ptCount val="2"/>
                <c:pt idx="0">
                  <c:v>NM</c:v>
                </c:pt>
                <c:pt idx="1">
                  <c:v>PTAM</c:v>
                </c:pt>
              </c:strCache>
            </c:strRef>
          </c:cat>
          <c:val>
            <c:numRef>
              <c:f>Sheet1!$E$11:$E$12</c:f>
              <c:numCache>
                <c:formatCode>General</c:formatCode>
                <c:ptCount val="2"/>
                <c:pt idx="0">
                  <c:v>198</c:v>
                </c:pt>
                <c:pt idx="1">
                  <c:v>213</c:v>
                </c:pt>
              </c:numCache>
            </c:numRef>
          </c:val>
          <c:extLst>
            <c:ext xmlns:c16="http://schemas.microsoft.com/office/drawing/2014/chart" uri="{C3380CC4-5D6E-409C-BE32-E72D297353CC}">
              <c16:uniqueId val="{00000003-F8C5-40EC-B6B8-A2A1DDC71120}"/>
            </c:ext>
          </c:extLst>
        </c:ser>
        <c:ser>
          <c:idx val="4"/>
          <c:order val="4"/>
          <c:tx>
            <c:strRef>
              <c:f>Sheet1!$F$10</c:f>
              <c:strCache>
                <c:ptCount val="1"/>
                <c:pt idx="0">
                  <c:v>2024</c:v>
                </c:pt>
              </c:strCache>
            </c:strRef>
          </c:tx>
          <c:spPr>
            <a:solidFill>
              <a:schemeClr val="accent6">
                <a:shade val="53000"/>
              </a:schemeClr>
            </a:solidFill>
            <a:ln>
              <a:noFill/>
            </a:ln>
            <a:effectLst/>
          </c:spPr>
          <c:invertIfNegative val="0"/>
          <c:cat>
            <c:strRef>
              <c:f>Sheet1!$A$11:$A$12</c:f>
              <c:strCache>
                <c:ptCount val="2"/>
                <c:pt idx="0">
                  <c:v>NM</c:v>
                </c:pt>
                <c:pt idx="1">
                  <c:v>PTAM</c:v>
                </c:pt>
              </c:strCache>
            </c:strRef>
          </c:cat>
          <c:val>
            <c:numRef>
              <c:f>Sheet1!$F$11:$F$12</c:f>
              <c:numCache>
                <c:formatCode>General</c:formatCode>
                <c:ptCount val="2"/>
                <c:pt idx="0">
                  <c:v>519</c:v>
                </c:pt>
                <c:pt idx="1">
                  <c:v>830</c:v>
                </c:pt>
              </c:numCache>
            </c:numRef>
          </c:val>
          <c:extLst>
            <c:ext xmlns:c16="http://schemas.microsoft.com/office/drawing/2014/chart" uri="{C3380CC4-5D6E-409C-BE32-E72D297353CC}">
              <c16:uniqueId val="{00000004-F8C5-40EC-B6B8-A2A1DDC71120}"/>
            </c:ext>
          </c:extLst>
        </c:ser>
        <c:dLbls>
          <c:showLegendKey val="0"/>
          <c:showVal val="0"/>
          <c:showCatName val="0"/>
          <c:showSerName val="0"/>
          <c:showPercent val="0"/>
          <c:showBubbleSize val="0"/>
        </c:dLbls>
        <c:gapWidth val="219"/>
        <c:overlap val="-27"/>
        <c:axId val="515325720"/>
        <c:axId val="515325328"/>
      </c:barChart>
      <c:catAx>
        <c:axId val="515325720"/>
        <c:scaling>
          <c:orientation val="minMax"/>
        </c:scaling>
        <c:delete val="1"/>
        <c:axPos val="b"/>
        <c:numFmt formatCode="General" sourceLinked="1"/>
        <c:majorTickMark val="none"/>
        <c:minorTickMark val="none"/>
        <c:tickLblPos val="nextTo"/>
        <c:crossAx val="515325328"/>
        <c:crosses val="autoZero"/>
        <c:auto val="1"/>
        <c:lblAlgn val="ctr"/>
        <c:lblOffset val="100"/>
        <c:noMultiLvlLbl val="0"/>
      </c:catAx>
      <c:valAx>
        <c:axId val="515325328"/>
        <c:scaling>
          <c:orientation val="minMax"/>
        </c:scaling>
        <c:delete val="1"/>
        <c:axPos val="l"/>
        <c:numFmt formatCode="General" sourceLinked="1"/>
        <c:majorTickMark val="none"/>
        <c:minorTickMark val="none"/>
        <c:tickLblPos val="nextTo"/>
        <c:crossAx val="515325720"/>
        <c:crosses val="autoZero"/>
        <c:crossBetween val="between"/>
      </c:valAx>
      <c:spPr>
        <a:noFill/>
        <a:ln w="25400">
          <a:noFill/>
        </a:ln>
        <a:effectLst/>
      </c:spPr>
    </c:plotArea>
    <c:legend>
      <c:legendPos val="b"/>
      <c:layout>
        <c:manualLayout>
          <c:xMode val="edge"/>
          <c:yMode val="edge"/>
          <c:x val="0.102380211239466"/>
          <c:y val="0.85002309420396605"/>
        </c:manualLayout>
      </c:layout>
      <c:overlay val="0"/>
      <c:spPr>
        <a:noFill/>
        <a:ln>
          <a:noFill/>
        </a:ln>
        <a:effectLst/>
      </c:spPr>
      <c:txPr>
        <a:bodyPr rot="0" spcFirstLastPara="1" vertOverflow="ellipsis" vert="horz" wrap="square" anchor="ctr" anchorCtr="1"/>
        <a:lstStyle/>
        <a:p>
          <a:pPr>
            <a:defRPr lang="zh-CN" sz="2000" b="1" i="0" u="none" strike="noStrike" kern="1200" baseline="0">
              <a:solidFill>
                <a:srgbClr val="0053A9"/>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legend>
    <c:plotVisOnly val="1"/>
    <c:dispBlanksAs val="gap"/>
    <c:showDLblsOverMax val="0"/>
    <c:extLst>
      <c:ext uri="{0b15fc19-7d7d-44ad-8c2d-2c3a37ce22c3}">
        <chartProps xmlns="https://web.wps.cn/et/2018/main" chartId="{87e314e0-6f41-4fb3-89ac-a5b20261296b}"/>
      </c:ext>
    </c:extLst>
  </c:chart>
  <c:spPr>
    <a:noFill/>
    <a:ln>
      <a:noFill/>
    </a:ln>
    <a:effectLst/>
  </c:spPr>
  <c:txPr>
    <a:bodyPr/>
    <a:lstStyle/>
    <a:p>
      <a:pPr>
        <a:defRPr lang="zh-CN"/>
      </a:pPr>
      <a:endParaRPr lang="zh-C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Reversed" id="26">
  <a:schemeClr val="accent6"/>
</cs:colorStyle>
</file>

<file path=ppt/charts/colors11.xml><?xml version="1.0" encoding="utf-8"?>
<cs:colorStyle xmlns:cs="http://schemas.microsoft.com/office/drawing/2012/chartStyle" xmlns:a="http://schemas.openxmlformats.org/drawingml/2006/main" meth="withinLinearReversed" id="26">
  <a:schemeClr val="accent6"/>
</cs:colorStyle>
</file>

<file path=ppt/charts/colors12.xml><?xml version="1.0" encoding="utf-8"?>
<cs:colorStyle xmlns:cs="http://schemas.microsoft.com/office/drawing/2012/chartStyle" xmlns:a="http://schemas.openxmlformats.org/drawingml/2006/main" meth="withinLinearReversed" id="26">
  <a:schemeClr val="accent6"/>
</cs:colorStyle>
</file>

<file path=ppt/charts/colors13.xml><?xml version="1.0" encoding="utf-8"?>
<cs:colorStyle xmlns:cs="http://schemas.microsoft.com/office/drawing/2012/chartStyle" xmlns:a="http://schemas.openxmlformats.org/drawingml/2006/main" meth="withinLinearReversed" id="26">
  <a:schemeClr val="accent6"/>
</cs:colorStyle>
</file>

<file path=ppt/charts/colors14.xml><?xml version="1.0" encoding="utf-8"?>
<cs:colorStyle xmlns:cs="http://schemas.microsoft.com/office/drawing/2012/chartStyle" xmlns:a="http://schemas.openxmlformats.org/drawingml/2006/main" meth="withinLinearReversed" id="26">
  <a:schemeClr val="accent6"/>
</cs:colorStyle>
</file>

<file path=ppt/charts/colors15.xml><?xml version="1.0" encoding="utf-8"?>
<cs:colorStyle xmlns:cs="http://schemas.microsoft.com/office/drawing/2012/chartStyle" xmlns:a="http://schemas.openxmlformats.org/drawingml/2006/main" meth="withinLinearReversed" id="26">
  <a:schemeClr val="accent6"/>
</cs:colorStyle>
</file>

<file path=ppt/charts/colors16.xml><?xml version="1.0" encoding="utf-8"?>
<cs:colorStyle xmlns:cs="http://schemas.microsoft.com/office/drawing/2012/chartStyle" xmlns:a="http://schemas.openxmlformats.org/drawingml/2006/main" meth="withinLinearReversed" id="26">
  <a:schemeClr val="accent6"/>
</cs:colorStyle>
</file>

<file path=ppt/charts/colors17.xml><?xml version="1.0" encoding="utf-8"?>
<cs:colorStyle xmlns:cs="http://schemas.microsoft.com/office/drawing/2012/chartStyle" xmlns:a="http://schemas.openxmlformats.org/drawingml/2006/main" meth="withinLinearReversed" id="26">
  <a:schemeClr val="accent6"/>
</cs:colorStyle>
</file>

<file path=ppt/charts/colors18.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0.00278</cdr:x>
      <cdr:y>0</cdr:y>
    </cdr:from>
    <cdr:to>
      <cdr:x>0.99829</cdr:x>
      <cdr:y>0.81316</cdr:y>
    </cdr:to>
    <cdr:sp macro="" textlink="">
      <cdr:nvSpPr>
        <cdr:cNvPr id="2" name="矩形 1"/>
        <cdr:cNvSpPr/>
      </cdr:nvSpPr>
      <cdr:spPr>
        <a:xfrm xmlns:a="http://schemas.openxmlformats.org/drawingml/2006/main">
          <a:off x="17686" y="-6241"/>
          <a:ext cx="6335486" cy="2792186"/>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vert="horz" wrap="square" lIns="45720" tIns="45720" rIns="45720" bIns="45720" rtlCol="0" anchor="t" anchorCtr="0">
          <a:normAutofit/>
        </a:bodyPr>
        <a:lstStyle xmlns:a="http://schemas.openxmlformats.org/drawingml/2006/main"/>
        <a:p xmlns:a="http://schemas.openxmlformats.org/drawingml/2006/main">
          <a:endParaRPr lang="zh-CN" alt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0.00278</cdr:x>
      <cdr:y>0</cdr:y>
    </cdr:from>
    <cdr:to>
      <cdr:x>0.99829</cdr:x>
      <cdr:y>0.81316</cdr:y>
    </cdr:to>
    <cdr:sp macro="" textlink="">
      <cdr:nvSpPr>
        <cdr:cNvPr id="2" name="矩形 1"/>
        <cdr:cNvSpPr/>
      </cdr:nvSpPr>
      <cdr:spPr>
        <a:xfrm xmlns:a="http://schemas.openxmlformats.org/drawingml/2006/main">
          <a:off x="17686" y="-6241"/>
          <a:ext cx="6335486" cy="2792186"/>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vert="horz" wrap="square" lIns="45720" tIns="45720" rIns="45720" bIns="45720" rtlCol="0" anchor="t" anchorCtr="0">
          <a:normAutofit/>
        </a:bodyPr>
        <a:lstStyle xmlns:a="http://schemas.openxmlformats.org/drawingml/2006/main"/>
        <a:p xmlns:a="http://schemas.openxmlformats.org/drawingml/2006/main">
          <a:endParaRPr lang="zh-CN" alt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E9E80-7E79-42D8-9E6E-EA402B9F1B6A}" type="datetimeFigureOut">
              <a:rPr lang="zh-CN" altLang="en-US" smtClean="0"/>
              <a:t>2025/5/18</a:t>
            </a:fld>
            <a:endParaRPr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723B48-F157-4DD7-9288-C75522A3B4D2}" type="slidenum">
              <a:rPr lang="zh-CN" altLang="en-US" smtClean="0"/>
              <a:t>‹#›</a:t>
            </a:fld>
            <a:endParaRPr lang="zh-CN" altLang="en-US"/>
          </a:p>
        </p:txBody>
      </p:sp>
    </p:spTree>
    <p:extLst>
      <p:ext uri="{BB962C8B-B14F-4D97-AF65-F5344CB8AC3E}">
        <p14:creationId xmlns:p14="http://schemas.microsoft.com/office/powerpoint/2010/main" val="3544302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页脚占位符 4"/>
          <p:cNvSpPr>
            <a:spLocks noGrp="1"/>
          </p:cNvSpPr>
          <p:nvPr>
            <p:ph type="ftr" sz="quarter" idx="10"/>
          </p:nvPr>
        </p:nvSpPr>
        <p:spPr/>
        <p:txBody>
          <a:bodyPr/>
          <a:lstStyle/>
          <a:p>
            <a:endParaRPr lang="zh-CN" altLang="en-US">
              <a:solidFill>
                <a:prstClr val="black"/>
              </a:solidFill>
            </a:endParaRPr>
          </a:p>
        </p:txBody>
      </p:sp>
      <p:sp>
        <p:nvSpPr>
          <p:cNvPr id="6" name="灯片编号占位符 5"/>
          <p:cNvSpPr>
            <a:spLocks noGrp="1"/>
          </p:cNvSpPr>
          <p:nvPr>
            <p:ph type="sldNum" sz="quarter" idx="11"/>
          </p:nvPr>
        </p:nvSpPr>
        <p:spPr/>
        <p:txBody>
          <a:bodyPr/>
          <a:lstStyle/>
          <a:p>
            <a:fld id="{7A8698C8-2ABD-4194-9C6C-8A2DF8436E2C}"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409053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a:t>CI = Calving Interval</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F63858F-F0BB-46F6-B561-51DA56C6F22D}" type="slidenum">
              <a:rPr lang="en-US" altLang="zh-CN">
                <a:latin typeface="Calibri" panose="020F0502020204030204" pitchFamily="34" charset="0"/>
              </a:rPr>
              <a:pPr eaLnBrk="1" hangingPunct="1"/>
              <a:t>10</a:t>
            </a:fld>
            <a:endParaRPr lang="en-US" altLang="zh-CN">
              <a:latin typeface="Calibri" panose="020F0502020204030204" pitchFamily="34" charset="0"/>
            </a:endParaRPr>
          </a:p>
        </p:txBody>
      </p:sp>
    </p:spTree>
    <p:extLst>
      <p:ext uri="{BB962C8B-B14F-4D97-AF65-F5344CB8AC3E}">
        <p14:creationId xmlns:p14="http://schemas.microsoft.com/office/powerpoint/2010/main" val="4277699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Footer Placeholder 3"/>
          <p:cNvSpPr>
            <a:spLocks noGrp="1"/>
          </p:cNvSpPr>
          <p:nvPr>
            <p:ph type="ftr" sz="quarter" idx="10"/>
          </p:nvPr>
        </p:nvSpPr>
        <p:spPr/>
        <p:txBody>
          <a:bodyPr/>
          <a:lstStyle/>
          <a:p>
            <a:endParaRPr lang="zh-CN" altLang="en-US"/>
          </a:p>
        </p:txBody>
      </p:sp>
      <p:sp>
        <p:nvSpPr>
          <p:cNvPr id="5" name="Slide Number Placeholder 4"/>
          <p:cNvSpPr>
            <a:spLocks noGrp="1"/>
          </p:cNvSpPr>
          <p:nvPr>
            <p:ph type="sldNum" sz="quarter" idx="11"/>
          </p:nvPr>
        </p:nvSpPr>
        <p:spPr/>
        <p:txBody>
          <a:bodyPr/>
          <a:lstStyle/>
          <a:p>
            <a:fld id="{7A8698C8-2ABD-4194-9C6C-8A2DF8436E2C}" type="slidenum">
              <a:rPr lang="zh-CN" altLang="en-US" smtClean="0"/>
              <a:t>30</a:t>
            </a:fld>
            <a:endParaRPr lang="zh-CN" altLang="en-US"/>
          </a:p>
        </p:txBody>
      </p:sp>
    </p:spTree>
    <p:extLst>
      <p:ext uri="{BB962C8B-B14F-4D97-AF65-F5344CB8AC3E}">
        <p14:creationId xmlns:p14="http://schemas.microsoft.com/office/powerpoint/2010/main" val="4074029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Footer Placeholder 3"/>
          <p:cNvSpPr>
            <a:spLocks noGrp="1"/>
          </p:cNvSpPr>
          <p:nvPr>
            <p:ph type="ftr" sz="quarter" idx="10"/>
          </p:nvPr>
        </p:nvSpPr>
        <p:spPr/>
        <p:txBody>
          <a:bodyPr/>
          <a:lstStyle/>
          <a:p>
            <a:endParaRPr lang="zh-CN" altLang="en-US"/>
          </a:p>
        </p:txBody>
      </p:sp>
      <p:sp>
        <p:nvSpPr>
          <p:cNvPr id="5" name="Slide Number Placeholder 4"/>
          <p:cNvSpPr>
            <a:spLocks noGrp="1"/>
          </p:cNvSpPr>
          <p:nvPr>
            <p:ph type="sldNum" sz="quarter" idx="11"/>
          </p:nvPr>
        </p:nvSpPr>
        <p:spPr/>
        <p:txBody>
          <a:bodyPr/>
          <a:lstStyle/>
          <a:p>
            <a:fld id="{7A8698C8-2ABD-4194-9C6C-8A2DF8436E2C}" type="slidenum">
              <a:rPr lang="zh-CN" altLang="en-US" smtClean="0"/>
              <a:t>31</a:t>
            </a:fld>
            <a:endParaRPr lang="zh-CN" altLang="en-US"/>
          </a:p>
        </p:txBody>
      </p:sp>
    </p:spTree>
    <p:extLst>
      <p:ext uri="{BB962C8B-B14F-4D97-AF65-F5344CB8AC3E}">
        <p14:creationId xmlns:p14="http://schemas.microsoft.com/office/powerpoint/2010/main" val="3801509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step in a cow’s response to lower energy levels is to cut back on reproduction.  Remember the imperatives.  Reproduction is the lowest priority in energy partitioning.  She will shut down her reproduction until she decides that there is enough feed to keep herself alive and take care of her current calf.  From a biology point of view, this makes sense.  From a dairying point of view, this is not good.  When we delay breeding, we delay a return to a high production period of life and ensure that the cow will spend an extended period of time in a low milk part of her life.  </a:t>
            </a:r>
          </a:p>
          <a:p>
            <a:r>
              <a:rPr lang="en-US" sz="1200" kern="1200" dirty="0">
                <a:solidFill>
                  <a:schemeClr val="tx1"/>
                </a:solidFill>
                <a:effectLst/>
                <a:latin typeface="+mn-lt"/>
                <a:ea typeface="+mn-ea"/>
                <a:cs typeface="+mn-cs"/>
              </a:rPr>
              <a:t>The second response to low energy is to lower milk production.  She wants to keep the calf alive, but wants to ensure her longevity also.  Her production goal is then to produce just enough milk to keep the calf growing until it is old and mature enough to start foraging for its own source of food.  The end result is a lower peak and lower production for her entire lactation.</a:t>
            </a:r>
          </a:p>
          <a:p>
            <a:r>
              <a:rPr lang="en-US" sz="1200" kern="1200" dirty="0">
                <a:solidFill>
                  <a:schemeClr val="tx1"/>
                </a:solidFill>
                <a:effectLst/>
                <a:latin typeface="+mn-lt"/>
                <a:ea typeface="+mn-ea"/>
                <a:cs typeface="+mn-cs"/>
              </a:rPr>
              <a:t>The combination of these two factors yields a cow that is going to be in a period of low production for an extended period of time with lower than average production.   The end result is the same as in a beef herd, a disaster that can extend for several years due to low production, slower reproduction and a smaller replacement crop.  </a:t>
            </a:r>
          </a:p>
          <a:p>
            <a:endParaRPr lang="en-US" dirty="0"/>
          </a:p>
        </p:txBody>
      </p:sp>
      <p:sp>
        <p:nvSpPr>
          <p:cNvPr id="4" name="Slide Number Placeholder 3"/>
          <p:cNvSpPr>
            <a:spLocks noGrp="1"/>
          </p:cNvSpPr>
          <p:nvPr>
            <p:ph type="sldNum" sz="quarter" idx="10"/>
          </p:nvPr>
        </p:nvSpPr>
        <p:spPr/>
        <p:txBody>
          <a:bodyPr/>
          <a:lstStyle/>
          <a:p>
            <a:fld id="{9FB78C3B-2194-44B1-B5B5-9B51986E1E46}" type="slidenum">
              <a:rPr lang="en-US" smtClean="0"/>
              <a:t>2</a:t>
            </a:fld>
            <a:endParaRPr lang="en-US"/>
          </a:p>
        </p:txBody>
      </p:sp>
    </p:spTree>
    <p:extLst>
      <p:ext uri="{BB962C8B-B14F-4D97-AF65-F5344CB8AC3E}">
        <p14:creationId xmlns:p14="http://schemas.microsoft.com/office/powerpoint/2010/main" val="2323743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a:t>CI = Calving Interval</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F63858F-F0BB-46F6-B561-51DA56C6F22D}" type="slidenum">
              <a:rPr lang="en-US" altLang="zh-CN">
                <a:latin typeface="Calibri" panose="020F0502020204030204" pitchFamily="34" charset="0"/>
              </a:rPr>
              <a:pPr eaLnBrk="1" hangingPunct="1"/>
              <a:t>3</a:t>
            </a:fld>
            <a:endParaRPr lang="en-US" altLang="zh-CN">
              <a:latin typeface="Calibri" panose="020F0502020204030204" pitchFamily="34" charset="0"/>
            </a:endParaRPr>
          </a:p>
        </p:txBody>
      </p:sp>
    </p:spTree>
    <p:extLst>
      <p:ext uri="{BB962C8B-B14F-4D97-AF65-F5344CB8AC3E}">
        <p14:creationId xmlns:p14="http://schemas.microsoft.com/office/powerpoint/2010/main" val="135478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a:t>CI = Calving Interval</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F63858F-F0BB-46F6-B561-51DA56C6F22D}" type="slidenum">
              <a:rPr lang="en-US" altLang="zh-CN">
                <a:latin typeface="Calibri" panose="020F0502020204030204" pitchFamily="34" charset="0"/>
              </a:rPr>
              <a:pPr eaLnBrk="1" hangingPunct="1"/>
              <a:t>4</a:t>
            </a:fld>
            <a:endParaRPr lang="en-US" altLang="zh-CN">
              <a:latin typeface="Calibri" panose="020F0502020204030204" pitchFamily="34" charset="0"/>
            </a:endParaRPr>
          </a:p>
        </p:txBody>
      </p:sp>
    </p:spTree>
    <p:extLst>
      <p:ext uri="{BB962C8B-B14F-4D97-AF65-F5344CB8AC3E}">
        <p14:creationId xmlns:p14="http://schemas.microsoft.com/office/powerpoint/2010/main" val="2709054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a:t>CI = Calving Interval</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F63858F-F0BB-46F6-B561-51DA56C6F22D}" type="slidenum">
              <a:rPr lang="en-US" altLang="zh-CN">
                <a:latin typeface="Calibri" panose="020F0502020204030204" pitchFamily="34" charset="0"/>
              </a:rPr>
              <a:pPr eaLnBrk="1" hangingPunct="1"/>
              <a:t>5</a:t>
            </a:fld>
            <a:endParaRPr lang="en-US" altLang="zh-CN">
              <a:latin typeface="Calibri" panose="020F0502020204030204" pitchFamily="34" charset="0"/>
            </a:endParaRPr>
          </a:p>
        </p:txBody>
      </p:sp>
    </p:spTree>
    <p:extLst>
      <p:ext uri="{BB962C8B-B14F-4D97-AF65-F5344CB8AC3E}">
        <p14:creationId xmlns:p14="http://schemas.microsoft.com/office/powerpoint/2010/main" val="1758785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a:t>CI = Calving Interval</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F63858F-F0BB-46F6-B561-51DA56C6F22D}" type="slidenum">
              <a:rPr lang="en-US" altLang="zh-CN">
                <a:latin typeface="Calibri" panose="020F0502020204030204" pitchFamily="34" charset="0"/>
              </a:rPr>
              <a:pPr eaLnBrk="1" hangingPunct="1"/>
              <a:t>6</a:t>
            </a:fld>
            <a:endParaRPr lang="en-US" altLang="zh-CN">
              <a:latin typeface="Calibri" panose="020F0502020204030204" pitchFamily="34" charset="0"/>
            </a:endParaRPr>
          </a:p>
        </p:txBody>
      </p:sp>
    </p:spTree>
    <p:extLst>
      <p:ext uri="{BB962C8B-B14F-4D97-AF65-F5344CB8AC3E}">
        <p14:creationId xmlns:p14="http://schemas.microsoft.com/office/powerpoint/2010/main" val="2589831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a:t>CI = Calving Interval</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F63858F-F0BB-46F6-B561-51DA56C6F22D}" type="slidenum">
              <a:rPr lang="en-US" altLang="zh-CN">
                <a:latin typeface="Calibri" panose="020F0502020204030204" pitchFamily="34" charset="0"/>
              </a:rPr>
              <a:pPr eaLnBrk="1" hangingPunct="1"/>
              <a:t>7</a:t>
            </a:fld>
            <a:endParaRPr lang="en-US" altLang="zh-CN">
              <a:latin typeface="Calibri" panose="020F0502020204030204" pitchFamily="34" charset="0"/>
            </a:endParaRPr>
          </a:p>
        </p:txBody>
      </p:sp>
    </p:spTree>
    <p:extLst>
      <p:ext uri="{BB962C8B-B14F-4D97-AF65-F5344CB8AC3E}">
        <p14:creationId xmlns:p14="http://schemas.microsoft.com/office/powerpoint/2010/main" val="1868469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a:t>CI = Calving Interval</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F63858F-F0BB-46F6-B561-51DA56C6F22D}" type="slidenum">
              <a:rPr lang="en-US" altLang="zh-CN">
                <a:latin typeface="Calibri" panose="020F0502020204030204" pitchFamily="34" charset="0"/>
              </a:rPr>
              <a:pPr eaLnBrk="1" hangingPunct="1"/>
              <a:t>8</a:t>
            </a:fld>
            <a:endParaRPr lang="en-US" altLang="zh-CN">
              <a:latin typeface="Calibri" panose="020F0502020204030204" pitchFamily="34" charset="0"/>
            </a:endParaRPr>
          </a:p>
        </p:txBody>
      </p:sp>
    </p:spTree>
    <p:extLst>
      <p:ext uri="{BB962C8B-B14F-4D97-AF65-F5344CB8AC3E}">
        <p14:creationId xmlns:p14="http://schemas.microsoft.com/office/powerpoint/2010/main" val="961959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a:t>CI = Calving Interval</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F63858F-F0BB-46F6-B561-51DA56C6F22D}" type="slidenum">
              <a:rPr lang="en-US" altLang="zh-CN">
                <a:latin typeface="Calibri" panose="020F0502020204030204" pitchFamily="34" charset="0"/>
              </a:rPr>
              <a:pPr eaLnBrk="1" hangingPunct="1"/>
              <a:t>9</a:t>
            </a:fld>
            <a:endParaRPr lang="en-US" altLang="zh-CN">
              <a:latin typeface="Calibri" panose="020F0502020204030204" pitchFamily="34" charset="0"/>
            </a:endParaRPr>
          </a:p>
        </p:txBody>
      </p:sp>
    </p:spTree>
    <p:extLst>
      <p:ext uri="{BB962C8B-B14F-4D97-AF65-F5344CB8AC3E}">
        <p14:creationId xmlns:p14="http://schemas.microsoft.com/office/powerpoint/2010/main" val="141556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页">
    <p:spTree>
      <p:nvGrpSpPr>
        <p:cNvPr id="1" name=""/>
        <p:cNvGrpSpPr/>
        <p:nvPr/>
      </p:nvGrpSpPr>
      <p:grpSpPr>
        <a:xfrm>
          <a:off x="0" y="0"/>
          <a:ext cx="0" cy="0"/>
          <a:chOff x="0" y="0"/>
          <a:chExt cx="0" cy="0"/>
        </a:xfrm>
      </p:grpSpPr>
      <p:sp>
        <p:nvSpPr>
          <p:cNvPr id="10" name="标题占位符 1"/>
          <p:cNvSpPr>
            <a:spLocks noGrp="1"/>
          </p:cNvSpPr>
          <p:nvPr>
            <p:ph type="title" hasCustomPrompt="1"/>
          </p:nvPr>
        </p:nvSpPr>
        <p:spPr>
          <a:xfrm>
            <a:off x="838200" y="1302594"/>
            <a:ext cx="10515600" cy="5065335"/>
          </a:xfrm>
          <a:prstGeom prst="rect">
            <a:avLst/>
          </a:prstGeom>
        </p:spPr>
        <p:txBody>
          <a:bodyPr vert="horz" lIns="91440" tIns="45720" rIns="91440" bIns="45720" rtlCol="0" anchor="ctr" anchorCtr="0">
            <a:normAutofit/>
          </a:bodyPr>
          <a:lstStyle>
            <a:lvl1pPr algn="ctr">
              <a:defRPr lang="en-US" altLang="zh-CN" sz="40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stStyle>
          <a:p>
            <a:r>
              <a:rPr lang="zh-CN" altLang="en-US" dirty="0"/>
              <a:t>标题为微软雅黑</a:t>
            </a:r>
            <a:r>
              <a:rPr lang="en-US" altLang="zh-CN" dirty="0"/>
              <a:t>40</a:t>
            </a:r>
            <a:r>
              <a:rPr lang="zh-CN" altLang="en-US" dirty="0"/>
              <a:t>号</a:t>
            </a:r>
            <a:br>
              <a:rPr lang="en-US" altLang="zh-CN" dirty="0"/>
            </a:br>
            <a:r>
              <a:rPr lang="zh-CN" altLang="en-US" dirty="0"/>
              <a:t>标题为微软雅黑</a:t>
            </a:r>
            <a:r>
              <a:rPr lang="en-US" altLang="zh-CN" dirty="0"/>
              <a:t>40</a:t>
            </a:r>
            <a:r>
              <a:rPr lang="zh-CN" altLang="en-US" dirty="0"/>
              <a:t>号</a:t>
            </a:r>
            <a:br>
              <a:rPr lang="en-US" altLang="zh-CN" dirty="0"/>
            </a:br>
            <a:r>
              <a:rPr lang="zh-CN" altLang="en-US" dirty="0"/>
              <a:t>标题为微软雅黑</a:t>
            </a:r>
            <a:r>
              <a:rPr lang="en-US" altLang="zh-CN" dirty="0"/>
              <a:t>40</a:t>
            </a:r>
            <a:r>
              <a:rPr lang="zh-CN" altLang="en-US" dirty="0"/>
              <a:t>号</a:t>
            </a:r>
            <a:endParaRPr lang="en-US" altLang="zh-CN" dirty="0"/>
          </a:p>
        </p:txBody>
      </p:sp>
    </p:spTree>
    <p:extLst>
      <p:ext uri="{BB962C8B-B14F-4D97-AF65-F5344CB8AC3E}">
        <p14:creationId xmlns:p14="http://schemas.microsoft.com/office/powerpoint/2010/main" val="2627062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1">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lvl1pPr>
              <a:defRPr sz="1800">
                <a:latin typeface="微软雅黑" panose="020B0503020204020204" pitchFamily="34" charset="-122"/>
                <a:ea typeface="微软雅黑" panose="020B0503020204020204" pitchFamily="34" charset="-122"/>
              </a:defRPr>
            </a:lvl1pPr>
          </a:lstStyle>
          <a:p>
            <a:r>
              <a:rPr lang="en-US" altLang="zh-CN" dirty="0">
                <a:solidFill>
                  <a:prstClr val="black">
                    <a:tint val="75000"/>
                  </a:prstClr>
                </a:solidFill>
              </a:rPr>
              <a:t>2017/04/21</a:t>
            </a: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p>
            <a:fld id="{164D0364-32B9-455F-9BE5-ADA3C9901E6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文本占位符 6"/>
          <p:cNvSpPr>
            <a:spLocks noGrp="1"/>
          </p:cNvSpPr>
          <p:nvPr>
            <p:ph type="body" sz="quarter" idx="13" hasCustomPrompt="1"/>
          </p:nvPr>
        </p:nvSpPr>
        <p:spPr>
          <a:xfrm>
            <a:off x="838200" y="439614"/>
            <a:ext cx="9132277" cy="840166"/>
          </a:xfrm>
          <a:prstGeom prst="rect">
            <a:avLst/>
          </a:prstGeom>
        </p:spPr>
        <p:txBody>
          <a:bodyPr anchor="ctr">
            <a:noAutofit/>
          </a:bodyPr>
          <a:lstStyle>
            <a:lvl1pPr marL="0" indent="0" algn="l">
              <a:buFont typeface="Wingdings" panose="05000000000000000000" pitchFamily="2" charset="2"/>
              <a:buNone/>
              <a:defRPr lang="en-US" altLang="zh-CN" sz="24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stStyle>
          <a:p>
            <a:r>
              <a:rPr lang="zh-CN" altLang="en-US" dirty="0"/>
              <a:t>标题为微软雅黑</a:t>
            </a:r>
            <a:r>
              <a:rPr lang="en-US" altLang="zh-CN" dirty="0"/>
              <a:t>24</a:t>
            </a:r>
            <a:r>
              <a:rPr lang="zh-CN" altLang="en-US" dirty="0"/>
              <a:t>号</a:t>
            </a:r>
            <a:endParaRPr lang="en-US" altLang="zh-CN" dirty="0"/>
          </a:p>
        </p:txBody>
      </p:sp>
      <p:sp>
        <p:nvSpPr>
          <p:cNvPr id="8" name="Content Placeholder 2"/>
          <p:cNvSpPr>
            <a:spLocks noGrp="1"/>
          </p:cNvSpPr>
          <p:nvPr>
            <p:ph idx="1" hasCustomPrompt="1"/>
          </p:nvPr>
        </p:nvSpPr>
        <p:spPr>
          <a:xfrm>
            <a:off x="838200" y="1302594"/>
            <a:ext cx="10515600" cy="5047200"/>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latin typeface="微软雅黑" panose="020B0503020204020204" pitchFamily="34" charset="-122"/>
                <a:ea typeface="微软雅黑" panose="020B0503020204020204" pitchFamily="34" charset="-122"/>
              </a:defRPr>
            </a:lvl1pPr>
            <a:lvl2pPr>
              <a:defRPr sz="2000">
                <a:latin typeface="微软雅黑" panose="020B0503020204020204" pitchFamily="34" charset="-122"/>
                <a:ea typeface="微软雅黑" panose="020B0503020204020204" pitchFamily="34" charset="-122"/>
              </a:defRPr>
            </a:lvl2pPr>
            <a:lvl3pPr>
              <a:defRPr sz="1800">
                <a:latin typeface="微软雅黑" panose="020B0503020204020204" pitchFamily="34" charset="-122"/>
                <a:ea typeface="微软雅黑" panose="020B0503020204020204" pitchFamily="34" charset="-122"/>
              </a:defRPr>
            </a:lvl3pPr>
            <a:lvl4pPr>
              <a:defRPr sz="1600">
                <a:latin typeface="微软雅黑" panose="020B0503020204020204" pitchFamily="34" charset="-122"/>
                <a:ea typeface="微软雅黑" panose="020B0503020204020204" pitchFamily="34" charset="-122"/>
              </a:defRPr>
            </a:lvl4pPr>
            <a:lvl5pPr>
              <a:defRPr sz="1400">
                <a:latin typeface="微软雅黑" panose="020B0503020204020204" pitchFamily="34" charset="-122"/>
                <a:ea typeface="微软雅黑" panose="020B0503020204020204" pitchFamily="34" charset="-122"/>
              </a:defRPr>
            </a:lvl5pPr>
          </a:lstStyle>
          <a:p>
            <a:pPr lvl="0"/>
            <a:r>
              <a:rPr lang="zh-CN" altLang="en-US" dirty="0"/>
              <a:t>文本为微软雅黑</a:t>
            </a:r>
            <a:r>
              <a:rPr lang="en-US" altLang="zh-CN" dirty="0"/>
              <a:t>24</a:t>
            </a:r>
            <a:r>
              <a:rPr lang="zh-CN" altLang="en-US" dirty="0"/>
              <a:t>号</a:t>
            </a:r>
            <a:endParaRPr lang="en-US" altLang="zh-CN" dirty="0"/>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文本为微软雅黑</a:t>
            </a:r>
            <a:r>
              <a:rPr lang="en-US" altLang="zh-CN" dirty="0"/>
              <a:t>20</a:t>
            </a:r>
            <a:r>
              <a:rPr lang="zh-CN" altLang="en-US" dirty="0"/>
              <a:t>号</a:t>
            </a:r>
            <a:endParaRPr lang="en-US" altLang="zh-CN" dirty="0"/>
          </a:p>
          <a:p>
            <a:pPr marL="11430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文本为微软雅黑</a:t>
            </a:r>
            <a:r>
              <a:rPr lang="en-US" altLang="zh-CN" dirty="0"/>
              <a:t>18</a:t>
            </a:r>
            <a:r>
              <a:rPr lang="zh-CN" altLang="en-US" dirty="0"/>
              <a:t>号</a:t>
            </a:r>
            <a:endParaRPr lang="en-US" altLang="zh-CN" dirty="0"/>
          </a:p>
          <a:p>
            <a:pPr marL="16002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文本为微软雅黑</a:t>
            </a:r>
            <a:r>
              <a:rPr lang="en-US" altLang="zh-CN" dirty="0"/>
              <a:t>16</a:t>
            </a:r>
            <a:r>
              <a:rPr lang="zh-CN" altLang="en-US" dirty="0"/>
              <a:t>号</a:t>
            </a: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lvl="0"/>
            <a:endParaRPr lang="en-US" altLang="zh-CN" dirty="0"/>
          </a:p>
        </p:txBody>
      </p:sp>
    </p:spTree>
    <p:extLst>
      <p:ext uri="{BB962C8B-B14F-4D97-AF65-F5344CB8AC3E}">
        <p14:creationId xmlns:p14="http://schemas.microsoft.com/office/powerpoint/2010/main" val="2851912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和图片1">
    <p:spTree>
      <p:nvGrpSpPr>
        <p:cNvPr id="1" name=""/>
        <p:cNvGrpSpPr/>
        <p:nvPr/>
      </p:nvGrpSpPr>
      <p:grpSpPr>
        <a:xfrm>
          <a:off x="0" y="0"/>
          <a:ext cx="0" cy="0"/>
          <a:chOff x="0" y="0"/>
          <a:chExt cx="0" cy="0"/>
        </a:xfrm>
      </p:grpSpPr>
      <p:sp>
        <p:nvSpPr>
          <p:cNvPr id="13" name="Content Placeholder 2"/>
          <p:cNvSpPr>
            <a:spLocks noGrp="1"/>
          </p:cNvSpPr>
          <p:nvPr>
            <p:ph idx="1" hasCustomPrompt="1"/>
          </p:nvPr>
        </p:nvSpPr>
        <p:spPr>
          <a:xfrm>
            <a:off x="838200" y="1305628"/>
            <a:ext cx="10515600" cy="4108204"/>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aseline="0">
                <a:latin typeface="微软雅黑" panose="020B0503020204020204" pitchFamily="34" charset="-122"/>
                <a:ea typeface="微软雅黑" panose="020B0503020204020204" pitchFamily="34" charset="-122"/>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图片</a:t>
            </a:r>
            <a:endParaRPr lang="en-US" altLang="zh-CN" dirty="0"/>
          </a:p>
          <a:p>
            <a:pPr lvl="0"/>
            <a:endParaRPr lang="en-US" altLang="zh-CN" dirty="0"/>
          </a:p>
        </p:txBody>
      </p:sp>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6411" y="1324231"/>
            <a:ext cx="10507389" cy="4089600"/>
          </a:xfrm>
          <a:prstGeom prst="rect">
            <a:avLst/>
          </a:prstGeom>
        </p:spPr>
      </p:pic>
      <p:sp>
        <p:nvSpPr>
          <p:cNvPr id="4" name="文本占位符 3"/>
          <p:cNvSpPr>
            <a:spLocks noGrp="1"/>
          </p:cNvSpPr>
          <p:nvPr>
            <p:ph type="body" sz="half" idx="2" hasCustomPrompt="1"/>
          </p:nvPr>
        </p:nvSpPr>
        <p:spPr>
          <a:xfrm>
            <a:off x="838201" y="5439679"/>
            <a:ext cx="10515599" cy="9072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aseline="0">
                <a:latin typeface="微软雅黑" panose="020B0503020204020204" pitchFamily="34" charset="-122"/>
                <a:ea typeface="微软雅黑" panose="020B0503020204020204" pitchFamily="3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文本为微软雅黑</a:t>
            </a:r>
            <a:r>
              <a:rPr lang="en-US" altLang="zh-CN" dirty="0"/>
              <a:t>18</a:t>
            </a:r>
            <a:r>
              <a:rPr lang="zh-CN" altLang="en-US" dirty="0"/>
              <a:t>号</a:t>
            </a:r>
            <a:endParaRPr lang="en-US" altLang="zh-CN" dirty="0"/>
          </a:p>
        </p:txBody>
      </p:sp>
      <p:sp>
        <p:nvSpPr>
          <p:cNvPr id="5" name="日期占位符 4"/>
          <p:cNvSpPr>
            <a:spLocks noGrp="1"/>
          </p:cNvSpPr>
          <p:nvPr>
            <p:ph type="dt" sz="half" idx="10"/>
          </p:nvPr>
        </p:nvSpPr>
        <p:spPr/>
        <p:txBody>
          <a:bodyPr/>
          <a:lstStyle/>
          <a:p>
            <a:r>
              <a:rPr lang="en-US" altLang="zh-CN" dirty="0">
                <a:solidFill>
                  <a:prstClr val="black">
                    <a:tint val="75000"/>
                  </a:prstClr>
                </a:solidFill>
              </a:rPr>
              <a:t>2017/04/21</a:t>
            </a: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p>
            <a:fld id="{164D0364-32B9-455F-9BE5-ADA3C9901E6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9" name="文本占位符 6"/>
          <p:cNvSpPr>
            <a:spLocks noGrp="1"/>
          </p:cNvSpPr>
          <p:nvPr>
            <p:ph type="body" sz="quarter" idx="13" hasCustomPrompt="1"/>
          </p:nvPr>
        </p:nvSpPr>
        <p:spPr>
          <a:xfrm>
            <a:off x="838200" y="439614"/>
            <a:ext cx="9132277" cy="840166"/>
          </a:xfrm>
          <a:prstGeom prst="rect">
            <a:avLst/>
          </a:prstGeom>
        </p:spPr>
        <p:txBody>
          <a:bodyPr anchor="ctr">
            <a:noAutofit/>
          </a:bodyPr>
          <a:lstStyle>
            <a:lvl1pPr marL="0" indent="0" algn="l">
              <a:buFont typeface="Wingdings" panose="05000000000000000000" pitchFamily="2" charset="2"/>
              <a:buNone/>
              <a:defRPr lang="en-US" altLang="zh-CN" sz="24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stStyle>
          <a:p>
            <a:r>
              <a:rPr lang="zh-CN" altLang="en-US" dirty="0"/>
              <a:t>标题为微软雅黑</a:t>
            </a:r>
            <a:r>
              <a:rPr lang="en-US" altLang="zh-CN" dirty="0"/>
              <a:t>24</a:t>
            </a:r>
            <a:r>
              <a:rPr lang="zh-CN" altLang="en-US" dirty="0"/>
              <a:t>号</a:t>
            </a:r>
            <a:endParaRPr lang="en-US" altLang="zh-CN" dirty="0"/>
          </a:p>
        </p:txBody>
      </p:sp>
    </p:spTree>
    <p:extLst>
      <p:ext uri="{BB962C8B-B14F-4D97-AF65-F5344CB8AC3E}">
        <p14:creationId xmlns:p14="http://schemas.microsoft.com/office/powerpoint/2010/main" val="2555175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4" y="1302594"/>
            <a:ext cx="5241600" cy="50472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aseline="0">
                <a:latin typeface="微软雅黑" panose="020B0503020204020204" pitchFamily="34" charset="-122"/>
                <a:ea typeface="微软雅黑" panose="020B0503020204020204" pitchFamily="34" charset="-122"/>
              </a:defRPr>
            </a:lvl1pPr>
            <a:lvl2pPr>
              <a:defRPr sz="1800" baseline="0">
                <a:latin typeface="微软雅黑" panose="020B0503020204020204" pitchFamily="34" charset="-122"/>
                <a:ea typeface="微软雅黑" panose="020B0503020204020204" pitchFamily="34" charset="-122"/>
              </a:defRPr>
            </a:lvl2pPr>
            <a:lvl3pPr>
              <a:defRPr sz="1600" baseline="0">
                <a:latin typeface="微软雅黑" panose="020B0503020204020204" pitchFamily="34" charset="-122"/>
                <a:ea typeface="微软雅黑" panose="020B0503020204020204" pitchFamily="34" charset="-122"/>
              </a:defRPr>
            </a:lvl3pPr>
            <a:lvl4pPr>
              <a:defRPr sz="1400" baseline="0">
                <a:latin typeface="微软雅黑" panose="020B0503020204020204" pitchFamily="34" charset="-122"/>
                <a:ea typeface="微软雅黑" panose="020B0503020204020204" pitchFamily="34" charset="-122"/>
              </a:defRPr>
            </a:lvl4pPr>
            <a:lvl5pPr>
              <a:defRPr baseline="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文本为微软雅黑</a:t>
            </a:r>
            <a:r>
              <a:rPr lang="en-US" altLang="zh-CN" dirty="0"/>
              <a:t>20</a:t>
            </a:r>
            <a:r>
              <a:rPr lang="zh-CN" altLang="en-US" dirty="0"/>
              <a:t>号</a:t>
            </a:r>
            <a:endParaRPr lang="en-US" altLang="zh-CN" dirty="0"/>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文本为微软雅黑</a:t>
            </a:r>
            <a:r>
              <a:rPr lang="en-US" altLang="zh-CN" dirty="0"/>
              <a:t>18</a:t>
            </a:r>
            <a:r>
              <a:rPr lang="zh-CN" altLang="en-US" dirty="0"/>
              <a:t>号</a:t>
            </a:r>
            <a:endParaRPr lang="en-US" altLang="zh-CN" dirty="0"/>
          </a:p>
          <a:p>
            <a:pPr marL="11430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文本为微软雅黑</a:t>
            </a:r>
            <a:r>
              <a:rPr lang="en-US" altLang="zh-CN" dirty="0"/>
              <a:t>16</a:t>
            </a:r>
            <a:r>
              <a:rPr lang="zh-CN" altLang="en-US" dirty="0"/>
              <a:t>号</a:t>
            </a:r>
            <a:endParaRPr lang="en-US" altLang="zh-CN" dirty="0"/>
          </a:p>
        </p:txBody>
      </p:sp>
      <p:sp>
        <p:nvSpPr>
          <p:cNvPr id="4" name="内容占位符 3"/>
          <p:cNvSpPr>
            <a:spLocks noGrp="1"/>
          </p:cNvSpPr>
          <p:nvPr>
            <p:ph sz="half" idx="2" hasCustomPrompt="1"/>
          </p:nvPr>
        </p:nvSpPr>
        <p:spPr>
          <a:xfrm>
            <a:off x="6107725" y="1302594"/>
            <a:ext cx="5245200" cy="5047200"/>
          </a:xfrm>
          <a:prstGeom prst="rect">
            <a:avLst/>
          </a:prstGeom>
        </p:spPr>
        <p:txBody>
          <a:bodyPr/>
          <a:lstStyle>
            <a:lvl1pPr>
              <a:defRPr sz="2000" baseline="0">
                <a:latin typeface="微软雅黑" panose="020B0503020204020204" pitchFamily="34" charset="-122"/>
                <a:ea typeface="微软雅黑" panose="020B0503020204020204" pitchFamily="34" charset="-122"/>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aseline="0">
                <a:latin typeface="微软雅黑" panose="020B0503020204020204" pitchFamily="34" charset="-122"/>
                <a:ea typeface="微软雅黑" panose="020B0503020204020204" pitchFamily="34" charset="-122"/>
              </a:defRPr>
            </a:lvl2pPr>
            <a:lvl3pPr>
              <a:defRPr sz="1600" baseline="0">
                <a:latin typeface="微软雅黑" panose="020B0503020204020204" pitchFamily="34" charset="-122"/>
                <a:ea typeface="微软雅黑" panose="020B0503020204020204" pitchFamily="34" charset="-122"/>
              </a:defRPr>
            </a:lvl3pPr>
            <a:lvl4pPr>
              <a:defRPr sz="1400" baseline="0">
                <a:latin typeface="微软雅黑" panose="020B0503020204020204" pitchFamily="34" charset="-122"/>
                <a:ea typeface="微软雅黑" panose="020B0503020204020204" pitchFamily="34" charset="-122"/>
              </a:defRPr>
            </a:lvl4pPr>
            <a:lvl5pPr marL="1828800" indent="0">
              <a:buNone/>
              <a:defRPr baseline="0"/>
            </a:lvl5pPr>
          </a:lstStyle>
          <a:p>
            <a:pPr lvl="0"/>
            <a:r>
              <a:rPr lang="zh-CN" altLang="en-US" dirty="0"/>
              <a:t>文本为微软雅黑</a:t>
            </a:r>
            <a:r>
              <a:rPr lang="en-US" altLang="zh-CN" dirty="0"/>
              <a:t>20</a:t>
            </a:r>
            <a:r>
              <a:rPr lang="zh-CN" altLang="en-US" dirty="0"/>
              <a:t>号</a:t>
            </a:r>
            <a:endParaRPr lang="en-US" altLang="zh-CN"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zh-CN" altLang="en-US" dirty="0"/>
              <a:t>文本为微软雅黑</a:t>
            </a:r>
            <a:r>
              <a:rPr lang="en-US" altLang="zh-CN" dirty="0"/>
              <a:t>18</a:t>
            </a:r>
            <a:r>
              <a:rPr lang="zh-CN" altLang="en-US" dirty="0"/>
              <a:t>号</a:t>
            </a:r>
            <a:endParaRPr lang="en-US" altLang="zh-CN" dirty="0"/>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zh-CN" altLang="en-US" dirty="0"/>
              <a:t>文本为微软雅黑</a:t>
            </a:r>
            <a:r>
              <a:rPr lang="en-US" altLang="zh-CN" dirty="0"/>
              <a:t>16</a:t>
            </a:r>
            <a:r>
              <a:rPr lang="zh-CN" altLang="en-US" dirty="0"/>
              <a:t>号</a:t>
            </a:r>
            <a:endParaRPr lang="en-US" altLang="zh-CN" dirty="0"/>
          </a:p>
        </p:txBody>
      </p:sp>
      <p:sp>
        <p:nvSpPr>
          <p:cNvPr id="5" name="日期占位符 4"/>
          <p:cNvSpPr>
            <a:spLocks noGrp="1"/>
          </p:cNvSpPr>
          <p:nvPr>
            <p:ph type="dt" sz="half" idx="10"/>
          </p:nvPr>
        </p:nvSpPr>
        <p:spPr/>
        <p:txBody>
          <a:bodyPr/>
          <a:lstStyle/>
          <a:p>
            <a:r>
              <a:rPr lang="en-US" altLang="zh-CN" dirty="0">
                <a:solidFill>
                  <a:prstClr val="black">
                    <a:tint val="75000"/>
                  </a:prstClr>
                </a:solidFill>
              </a:rPr>
              <a:t>2017/04/21</a:t>
            </a: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p>
            <a:fld id="{164D0364-32B9-455F-9BE5-ADA3C9901E6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文本占位符 6"/>
          <p:cNvSpPr>
            <a:spLocks noGrp="1"/>
          </p:cNvSpPr>
          <p:nvPr>
            <p:ph type="body" sz="quarter" idx="13" hasCustomPrompt="1"/>
          </p:nvPr>
        </p:nvSpPr>
        <p:spPr>
          <a:xfrm>
            <a:off x="838200" y="439614"/>
            <a:ext cx="9132277" cy="840166"/>
          </a:xfrm>
          <a:prstGeom prst="rect">
            <a:avLst/>
          </a:prstGeom>
        </p:spPr>
        <p:txBody>
          <a:bodyPr anchor="ctr">
            <a:noAutofit/>
          </a:bodyPr>
          <a:lstStyle>
            <a:lvl1pPr marL="0" indent="0" algn="l">
              <a:buFont typeface="Wingdings" panose="05000000000000000000" pitchFamily="2" charset="2"/>
              <a:buNone/>
              <a:defRPr lang="en-US" altLang="zh-CN" sz="24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stStyle>
          <a:p>
            <a:r>
              <a:rPr lang="zh-CN" altLang="en-US" dirty="0"/>
              <a:t>标题为微软雅黑</a:t>
            </a:r>
            <a:r>
              <a:rPr lang="en-US" altLang="zh-CN" dirty="0"/>
              <a:t>24</a:t>
            </a:r>
            <a:r>
              <a:rPr lang="zh-CN" altLang="en-US" dirty="0"/>
              <a:t>号</a:t>
            </a:r>
            <a:endParaRPr lang="en-US" altLang="zh-CN" dirty="0"/>
          </a:p>
        </p:txBody>
      </p:sp>
    </p:spTree>
    <p:extLst>
      <p:ext uri="{BB962C8B-B14F-4D97-AF65-F5344CB8AC3E}">
        <p14:creationId xmlns:p14="http://schemas.microsoft.com/office/powerpoint/2010/main" val="219525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8200" y="1299936"/>
            <a:ext cx="5254299" cy="715749"/>
          </a:xfrm>
          <a:prstGeom prst="rect">
            <a:avLst/>
          </a:prstGeom>
        </p:spPr>
        <p:txBody>
          <a:bodyPr anchor="ctr"/>
          <a:lstStyle>
            <a:lvl1pPr marL="0" indent="0" algn="l">
              <a:buNone/>
              <a:defRPr sz="2000" b="1" baseline="0">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文本为微软雅黑</a:t>
            </a:r>
            <a:r>
              <a:rPr lang="en-US" altLang="zh-CN" dirty="0"/>
              <a:t>20</a:t>
            </a:r>
            <a:r>
              <a:rPr lang="zh-CN" altLang="en-US" dirty="0"/>
              <a:t>号</a:t>
            </a:r>
          </a:p>
        </p:txBody>
      </p:sp>
      <p:sp>
        <p:nvSpPr>
          <p:cNvPr id="4" name="内容占位符 3"/>
          <p:cNvSpPr>
            <a:spLocks noGrp="1"/>
          </p:cNvSpPr>
          <p:nvPr>
            <p:ph sz="half" idx="2" hasCustomPrompt="1"/>
          </p:nvPr>
        </p:nvSpPr>
        <p:spPr>
          <a:xfrm>
            <a:off x="838200" y="2032212"/>
            <a:ext cx="5254299" cy="431960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aseline="0">
                <a:latin typeface="微软雅黑" panose="020B0503020204020204" pitchFamily="34" charset="-122"/>
                <a:ea typeface="微软雅黑" panose="020B0503020204020204" pitchFamily="34" charset="-122"/>
              </a:defRPr>
            </a:lvl1pPr>
            <a:lvl2pPr>
              <a:defRPr sz="1800" baseline="0">
                <a:latin typeface="微软雅黑" panose="020B0503020204020204" pitchFamily="34" charset="-122"/>
                <a:ea typeface="微软雅黑" panose="020B0503020204020204" pitchFamily="34" charset="-122"/>
              </a:defRPr>
            </a:lvl2pPr>
            <a:lvl3pPr>
              <a:defRPr sz="1600" baseline="0">
                <a:latin typeface="微软雅黑" panose="020B0503020204020204" pitchFamily="34" charset="-122"/>
                <a:ea typeface="微软雅黑" panose="020B0503020204020204" pitchFamily="34" charset="-122"/>
              </a:defRPr>
            </a:lvl3pPr>
            <a:lvl4pPr>
              <a:defRPr sz="1400" baseline="0">
                <a:latin typeface="微软雅黑" panose="020B0503020204020204" pitchFamily="34" charset="-122"/>
                <a:ea typeface="微软雅黑" panose="020B0503020204020204" pitchFamily="34" charset="-122"/>
              </a:defRPr>
            </a:lvl4pPr>
            <a:lvl5pPr>
              <a:defRPr sz="1200" baseline="0">
                <a:latin typeface="Microsoft YaHei UI" panose="020B0503020204020204" pitchFamily="34" charset="-122"/>
                <a:ea typeface="Microsoft YaHei UI" panose="020B0503020204020204" pitchFamily="34" charset="-122"/>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文本为微软雅黑</a:t>
            </a:r>
            <a:r>
              <a:rPr lang="en-US" altLang="zh-CN" dirty="0"/>
              <a:t>20</a:t>
            </a:r>
            <a:r>
              <a:rPr lang="zh-CN" altLang="en-US" dirty="0"/>
              <a:t>号</a:t>
            </a:r>
            <a:endParaRPr lang="en-US" altLang="zh-CN" dirty="0"/>
          </a:p>
          <a:p>
            <a:pPr marL="9144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文本为微软雅黑</a:t>
            </a:r>
            <a:r>
              <a:rPr lang="en-US" altLang="zh-CN" dirty="0"/>
              <a:t>18</a:t>
            </a:r>
            <a:r>
              <a:rPr lang="zh-CN" altLang="en-US" dirty="0"/>
              <a:t>号</a:t>
            </a:r>
            <a:endParaRPr lang="en-US" altLang="zh-CN" dirty="0"/>
          </a:p>
          <a:p>
            <a:pPr marL="1371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文本为微软雅黑</a:t>
            </a:r>
            <a:r>
              <a:rPr lang="en-US" altLang="zh-CN" dirty="0"/>
              <a:t>16</a:t>
            </a:r>
            <a:r>
              <a:rPr lang="zh-CN" altLang="en-US" dirty="0"/>
              <a:t>号</a:t>
            </a:r>
            <a:endParaRPr lang="en-US" altLang="zh-CN" dirty="0"/>
          </a:p>
        </p:txBody>
      </p:sp>
      <p:sp>
        <p:nvSpPr>
          <p:cNvPr id="5" name="文本占位符 4"/>
          <p:cNvSpPr>
            <a:spLocks noGrp="1"/>
          </p:cNvSpPr>
          <p:nvPr>
            <p:ph type="body" sz="quarter" idx="3" hasCustomPrompt="1"/>
          </p:nvPr>
        </p:nvSpPr>
        <p:spPr>
          <a:xfrm>
            <a:off x="6101860" y="1295685"/>
            <a:ext cx="5245200" cy="720000"/>
          </a:xfrm>
          <a:prstGeom prst="rect">
            <a:avLst/>
          </a:prstGeom>
        </p:spPr>
        <p:txBody>
          <a:bodyPr anchor="ctr"/>
          <a:lstStyle>
            <a:lvl1pPr marL="0" indent="0" algn="l">
              <a:buNone/>
              <a:defRPr sz="2000" b="1" baseline="0">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文本为微软雅黑</a:t>
            </a:r>
            <a:r>
              <a:rPr lang="en-US" altLang="zh-CN" dirty="0"/>
              <a:t>20</a:t>
            </a:r>
            <a:r>
              <a:rPr lang="zh-CN" altLang="en-US" dirty="0"/>
              <a:t>号</a:t>
            </a:r>
          </a:p>
        </p:txBody>
      </p:sp>
      <p:sp>
        <p:nvSpPr>
          <p:cNvPr id="7" name="日期占位符 6"/>
          <p:cNvSpPr>
            <a:spLocks noGrp="1"/>
          </p:cNvSpPr>
          <p:nvPr>
            <p:ph type="dt" sz="half" idx="10"/>
          </p:nvPr>
        </p:nvSpPr>
        <p:spPr/>
        <p:txBody>
          <a:bodyPr/>
          <a:lstStyle/>
          <a:p>
            <a:r>
              <a:rPr lang="en-US" altLang="zh-CN" dirty="0">
                <a:solidFill>
                  <a:prstClr val="black">
                    <a:tint val="75000"/>
                  </a:prstClr>
                </a:solidFill>
              </a:rPr>
              <a:t>2017/04/21</a:t>
            </a:r>
            <a:endParaRPr lang="zh-CN" altLang="en-US" dirty="0">
              <a:solidFill>
                <a:prstClr val="black">
                  <a:tint val="75000"/>
                </a:prstClr>
              </a:solidFill>
            </a:endParaRPr>
          </a:p>
        </p:txBody>
      </p:sp>
      <p:sp>
        <p:nvSpPr>
          <p:cNvPr id="9" name="灯片编号占位符 8"/>
          <p:cNvSpPr>
            <a:spLocks noGrp="1"/>
          </p:cNvSpPr>
          <p:nvPr>
            <p:ph type="sldNum" sz="quarter" idx="12"/>
          </p:nvPr>
        </p:nvSpPr>
        <p:spPr/>
        <p:txBody>
          <a:bodyPr/>
          <a:lstStyle/>
          <a:p>
            <a:fld id="{164D0364-32B9-455F-9BE5-ADA3C9901E6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文本占位符 6"/>
          <p:cNvSpPr>
            <a:spLocks noGrp="1"/>
          </p:cNvSpPr>
          <p:nvPr>
            <p:ph type="body" sz="quarter" idx="13" hasCustomPrompt="1"/>
          </p:nvPr>
        </p:nvSpPr>
        <p:spPr>
          <a:xfrm>
            <a:off x="838200" y="439614"/>
            <a:ext cx="9132277" cy="840166"/>
          </a:xfrm>
          <a:prstGeom prst="rect">
            <a:avLst/>
          </a:prstGeom>
        </p:spPr>
        <p:txBody>
          <a:bodyPr anchor="ctr">
            <a:noAutofit/>
          </a:bodyPr>
          <a:lstStyle>
            <a:lvl1pPr marL="0" indent="0" algn="l">
              <a:buFont typeface="Wingdings" panose="05000000000000000000" pitchFamily="2" charset="2"/>
              <a:buNone/>
              <a:defRPr lang="en-US" altLang="zh-CN" sz="24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stStyle>
          <a:p>
            <a:r>
              <a:rPr lang="zh-CN" altLang="en-US" dirty="0"/>
              <a:t>标题为微软雅黑</a:t>
            </a:r>
            <a:r>
              <a:rPr lang="en-US" altLang="zh-CN" dirty="0"/>
              <a:t>24</a:t>
            </a:r>
            <a:r>
              <a:rPr lang="zh-CN" altLang="en-US" dirty="0"/>
              <a:t>号</a:t>
            </a:r>
            <a:endParaRPr lang="en-US" altLang="zh-CN" dirty="0"/>
          </a:p>
        </p:txBody>
      </p:sp>
      <p:sp>
        <p:nvSpPr>
          <p:cNvPr id="11" name="内容占位符 3"/>
          <p:cNvSpPr>
            <a:spLocks noGrp="1"/>
          </p:cNvSpPr>
          <p:nvPr>
            <p:ph sz="half" idx="14" hasCustomPrompt="1"/>
          </p:nvPr>
        </p:nvSpPr>
        <p:spPr>
          <a:xfrm>
            <a:off x="6101860" y="2031590"/>
            <a:ext cx="5251940" cy="4305826"/>
          </a:xfrm>
          <a:prstGeom prst="rect">
            <a:avLst/>
          </a:prstGeom>
        </p:spPr>
        <p:txBody>
          <a:bodyPr/>
          <a:lstStyle>
            <a:lvl1pPr>
              <a:defRPr sz="2000" baseline="0">
                <a:latin typeface="微软雅黑" panose="020B0503020204020204" pitchFamily="34" charset="-122"/>
                <a:ea typeface="微软雅黑" panose="020B0503020204020204" pitchFamily="34" charset="-122"/>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aseline="0">
                <a:latin typeface="微软雅黑" panose="020B0503020204020204" pitchFamily="34" charset="-122"/>
                <a:ea typeface="微软雅黑" panose="020B0503020204020204" pitchFamily="34" charset="-122"/>
              </a:defRPr>
            </a:lvl2pPr>
            <a:lvl3pPr>
              <a:defRPr sz="1600" baseline="0">
                <a:latin typeface="微软雅黑" panose="020B0503020204020204" pitchFamily="34" charset="-122"/>
                <a:ea typeface="微软雅黑" panose="020B0503020204020204" pitchFamily="34" charset="-122"/>
              </a:defRPr>
            </a:lvl3pPr>
            <a:lvl4pPr>
              <a:defRPr sz="1400" baseline="0">
                <a:latin typeface="微软雅黑" panose="020B0503020204020204" pitchFamily="34" charset="-122"/>
                <a:ea typeface="微软雅黑" panose="020B0503020204020204" pitchFamily="34" charset="-122"/>
              </a:defRPr>
            </a:lvl4pPr>
            <a:lvl5pPr>
              <a:defRPr sz="1200" baseline="0">
                <a:latin typeface="Microsoft YaHei UI" panose="020B0503020204020204" pitchFamily="34" charset="-122"/>
                <a:ea typeface="Microsoft YaHei UI" panose="020B0503020204020204" pitchFamily="34" charset="-122"/>
              </a:defRPr>
            </a:lvl5pPr>
          </a:lstStyle>
          <a:p>
            <a:pPr lvl="0"/>
            <a:r>
              <a:rPr lang="zh-CN" altLang="en-US" dirty="0"/>
              <a:t>文本为微软雅黑</a:t>
            </a:r>
            <a:r>
              <a:rPr lang="en-US" altLang="zh-CN" dirty="0"/>
              <a:t>20</a:t>
            </a:r>
            <a:r>
              <a:rPr lang="zh-CN" altLang="en-US" dirty="0"/>
              <a:t>号</a:t>
            </a:r>
            <a:endParaRPr lang="en-US" altLang="zh-CN"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zh-CN" altLang="en-US" dirty="0"/>
              <a:t>文本为微软雅黑</a:t>
            </a:r>
            <a:r>
              <a:rPr lang="en-US" altLang="zh-CN" dirty="0"/>
              <a:t>18</a:t>
            </a:r>
            <a:r>
              <a:rPr lang="zh-CN" altLang="en-US" dirty="0"/>
              <a:t>号</a:t>
            </a:r>
            <a:endParaRPr lang="en-US" altLang="zh-CN" dirty="0"/>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zh-CN" altLang="en-US" dirty="0"/>
              <a:t>文本为微软雅黑</a:t>
            </a:r>
            <a:r>
              <a:rPr lang="en-US" altLang="zh-CN" dirty="0"/>
              <a:t>16</a:t>
            </a:r>
            <a:r>
              <a:rPr lang="zh-CN" altLang="en-US" dirty="0"/>
              <a:t>号</a:t>
            </a:r>
            <a:endParaRPr lang="en-US" altLang="zh-CN" dirty="0"/>
          </a:p>
        </p:txBody>
      </p:sp>
    </p:spTree>
    <p:extLst>
      <p:ext uri="{BB962C8B-B14F-4D97-AF65-F5344CB8AC3E}">
        <p14:creationId xmlns:p14="http://schemas.microsoft.com/office/powerpoint/2010/main" val="1633818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图表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dirty="0">
                <a:solidFill>
                  <a:prstClr val="black">
                    <a:tint val="75000"/>
                  </a:prstClr>
                </a:solidFill>
              </a:rPr>
              <a:t>2017/04/21</a:t>
            </a:r>
            <a:endParaRPr lang="zh-CN" altLang="en-US" dirty="0">
              <a:solidFill>
                <a:prstClr val="black">
                  <a:tint val="75000"/>
                </a:prstClr>
              </a:solidFill>
            </a:endParaRPr>
          </a:p>
        </p:txBody>
      </p:sp>
      <p:sp>
        <p:nvSpPr>
          <p:cNvPr id="5" name="灯片编号占位符 4"/>
          <p:cNvSpPr>
            <a:spLocks noGrp="1"/>
          </p:cNvSpPr>
          <p:nvPr>
            <p:ph type="sldNum" sz="quarter" idx="12"/>
          </p:nvPr>
        </p:nvSpPr>
        <p:spPr/>
        <p:txBody>
          <a:bodyPr/>
          <a:lstStyle/>
          <a:p>
            <a:fld id="{164D0364-32B9-455F-9BE5-ADA3C9901E6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文本占位符 6"/>
          <p:cNvSpPr>
            <a:spLocks noGrp="1"/>
          </p:cNvSpPr>
          <p:nvPr>
            <p:ph type="body" sz="quarter" idx="14" hasCustomPrompt="1"/>
          </p:nvPr>
        </p:nvSpPr>
        <p:spPr>
          <a:xfrm>
            <a:off x="838200" y="439614"/>
            <a:ext cx="9132277" cy="840166"/>
          </a:xfrm>
          <a:prstGeom prst="rect">
            <a:avLst/>
          </a:prstGeom>
        </p:spPr>
        <p:txBody>
          <a:bodyPr anchor="ctr">
            <a:noAutofit/>
          </a:bodyPr>
          <a:lstStyle>
            <a:lvl1pPr marL="0" indent="0" algn="l">
              <a:buFont typeface="Wingdings" panose="05000000000000000000" pitchFamily="2" charset="2"/>
              <a:buNone/>
              <a:defRPr lang="en-US" altLang="zh-CN" sz="24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stStyle>
          <a:p>
            <a:r>
              <a:rPr lang="zh-CN" altLang="en-US" dirty="0"/>
              <a:t>标题为微软雅黑</a:t>
            </a:r>
            <a:r>
              <a:rPr lang="en-US" altLang="zh-CN" dirty="0"/>
              <a:t>24</a:t>
            </a:r>
            <a:r>
              <a:rPr lang="zh-CN" altLang="en-US" dirty="0"/>
              <a:t>号</a:t>
            </a:r>
            <a:endParaRPr lang="en-US" altLang="zh-CN" dirty="0"/>
          </a:p>
        </p:txBody>
      </p:sp>
      <p:sp>
        <p:nvSpPr>
          <p:cNvPr id="12" name="内容占位符 3"/>
          <p:cNvSpPr>
            <a:spLocks noGrp="1"/>
          </p:cNvSpPr>
          <p:nvPr>
            <p:ph sz="half" idx="2" hasCustomPrompt="1"/>
          </p:nvPr>
        </p:nvSpPr>
        <p:spPr>
          <a:xfrm>
            <a:off x="838200" y="1305180"/>
            <a:ext cx="10515600" cy="5044820"/>
          </a:xfrm>
          <a:prstGeom prst="rect">
            <a:avLst/>
          </a:prstGeom>
        </p:spPr>
        <p:txBody>
          <a:bodyPr/>
          <a:lstStyle>
            <a:lvl1pPr>
              <a:defRPr sz="1800">
                <a:latin typeface="微软雅黑" panose="020B0503020204020204" pitchFamily="34" charset="-122"/>
                <a:ea typeface="微软雅黑" panose="020B0503020204020204" pitchFamily="34" charset="-122"/>
              </a:defRPr>
            </a:lvl1pPr>
          </a:lstStyle>
          <a:p>
            <a:pPr lvl="0"/>
            <a:r>
              <a:rPr lang="zh-CN" altLang="en-US" dirty="0"/>
              <a:t>图表</a:t>
            </a:r>
            <a:r>
              <a:rPr lang="en-US" altLang="zh-CN" dirty="0"/>
              <a:t> </a:t>
            </a:r>
          </a:p>
        </p:txBody>
      </p:sp>
    </p:spTree>
    <p:extLst>
      <p:ext uri="{BB962C8B-B14F-4D97-AF65-F5344CB8AC3E}">
        <p14:creationId xmlns:p14="http://schemas.microsoft.com/office/powerpoint/2010/main" val="349856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和图片2">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dirty="0">
                <a:solidFill>
                  <a:prstClr val="black">
                    <a:tint val="75000"/>
                  </a:prstClr>
                </a:solidFill>
              </a:rPr>
              <a:t>2017/04/21</a:t>
            </a: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p>
            <a:fld id="{164D0364-32B9-455F-9BE5-ADA3C9901E6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文本占位符 6"/>
          <p:cNvSpPr>
            <a:spLocks noGrp="1"/>
          </p:cNvSpPr>
          <p:nvPr>
            <p:ph type="body" sz="quarter" idx="13" hasCustomPrompt="1"/>
          </p:nvPr>
        </p:nvSpPr>
        <p:spPr>
          <a:xfrm>
            <a:off x="838200" y="439614"/>
            <a:ext cx="9132277" cy="840166"/>
          </a:xfrm>
          <a:prstGeom prst="rect">
            <a:avLst/>
          </a:prstGeom>
        </p:spPr>
        <p:txBody>
          <a:bodyPr anchor="ctr">
            <a:noAutofit/>
          </a:bodyPr>
          <a:lstStyle>
            <a:lvl1pPr marL="0" indent="0" algn="l">
              <a:buFont typeface="Wingdings" panose="05000000000000000000" pitchFamily="2" charset="2"/>
              <a:buNone/>
              <a:defRPr lang="en-US" altLang="zh-CN" sz="24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stStyle>
          <a:p>
            <a:r>
              <a:rPr lang="zh-CN" altLang="en-US" dirty="0"/>
              <a:t>标题为微软雅黑</a:t>
            </a:r>
            <a:r>
              <a:rPr lang="en-US" altLang="zh-CN" dirty="0"/>
              <a:t>24</a:t>
            </a:r>
            <a:r>
              <a:rPr lang="zh-CN" altLang="en-US" dirty="0"/>
              <a:t>号</a:t>
            </a:r>
            <a:endParaRPr lang="en-US" altLang="zh-CN" dirty="0"/>
          </a:p>
        </p:txBody>
      </p:sp>
      <p:sp>
        <p:nvSpPr>
          <p:cNvPr id="8" name="Content Placeholder 2"/>
          <p:cNvSpPr>
            <a:spLocks noGrp="1"/>
          </p:cNvSpPr>
          <p:nvPr>
            <p:ph sz="half" idx="1" hasCustomPrompt="1"/>
          </p:nvPr>
        </p:nvSpPr>
        <p:spPr>
          <a:xfrm>
            <a:off x="838200" y="1302594"/>
            <a:ext cx="5241598" cy="3902400"/>
          </a:xfrm>
          <a:prstGeom prst="rect">
            <a:avLst/>
          </a:prstGeom>
          <a:noFill/>
        </p:spPr>
        <p:txBody>
          <a:bodyPr/>
          <a:lstStyle>
            <a:lvl1pPr marL="0" indent="0">
              <a:buNone/>
              <a:defRPr sz="1800">
                <a:latin typeface="微软雅黑" panose="020B0503020204020204" pitchFamily="34" charset="-122"/>
                <a:ea typeface="微软雅黑" panose="020B0503020204020204" pitchFamily="34" charset="-122"/>
              </a:defRPr>
            </a:lvl1pPr>
          </a:lstStyle>
          <a:p>
            <a:pPr lvl="0"/>
            <a:r>
              <a:rPr lang="zh-CN" altLang="en-US" dirty="0"/>
              <a:t>图片</a:t>
            </a:r>
            <a:endParaRPr lang="en-US" dirty="0"/>
          </a:p>
        </p:txBody>
      </p:sp>
      <p:sp>
        <p:nvSpPr>
          <p:cNvPr id="11" name="内容占位符 3"/>
          <p:cNvSpPr>
            <a:spLocks noGrp="1"/>
          </p:cNvSpPr>
          <p:nvPr>
            <p:ph sz="half" idx="2" hasCustomPrompt="1"/>
          </p:nvPr>
        </p:nvSpPr>
        <p:spPr>
          <a:xfrm>
            <a:off x="841133" y="5226947"/>
            <a:ext cx="10512667" cy="11216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微软雅黑" panose="020B0503020204020204" pitchFamily="34" charset="-122"/>
                <a:ea typeface="微软雅黑" panose="020B0503020204020204" pitchFamily="34" charset="-122"/>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文本为微软雅黑</a:t>
            </a:r>
            <a:r>
              <a:rPr lang="en-US" altLang="zh-CN" dirty="0"/>
              <a:t>18</a:t>
            </a:r>
            <a:r>
              <a:rPr lang="zh-CN" altLang="en-US" dirty="0"/>
              <a:t>号</a:t>
            </a:r>
            <a:endParaRPr lang="en-US" altLang="zh-CN" dirty="0"/>
          </a:p>
        </p:txBody>
      </p:sp>
      <p:sp>
        <p:nvSpPr>
          <p:cNvPr id="13" name="内容占位符 3"/>
          <p:cNvSpPr>
            <a:spLocks noGrp="1"/>
          </p:cNvSpPr>
          <p:nvPr>
            <p:ph sz="half" idx="14" hasCustomPrompt="1"/>
          </p:nvPr>
        </p:nvSpPr>
        <p:spPr>
          <a:xfrm>
            <a:off x="6107723" y="1302594"/>
            <a:ext cx="5245200" cy="3901539"/>
          </a:xfrm>
          <a:prstGeom prst="rect">
            <a:avLst/>
          </a:prstGeom>
        </p:spPr>
        <p:txBody>
          <a:bodyPr/>
          <a:lstStyle>
            <a:lvl1pPr marL="0" indent="0">
              <a:buNone/>
              <a:defRPr lang="en-US" altLang="zh-CN" sz="1800" kern="1200" dirty="0" smtClean="0">
                <a:solidFill>
                  <a:schemeClr val="tx1"/>
                </a:solidFill>
                <a:latin typeface="微软雅黑" panose="020B0503020204020204" pitchFamily="34" charset="-122"/>
                <a:ea typeface="微软雅黑" panose="020B0503020204020204" pitchFamily="34" charset="-122"/>
                <a:cs typeface="+mn-cs"/>
              </a:defRPr>
            </a:lvl1pPr>
            <a:lvl2pPr>
              <a:defRPr baseline="0"/>
            </a:lvl2pPr>
            <a:lvl3pPr>
              <a:defRPr baseline="0"/>
            </a:lvl3pPr>
            <a:lvl4pPr>
              <a:defRPr baseline="0"/>
            </a:lvl4pPr>
            <a:lvl5pPr marL="1828800" indent="0">
              <a:buNone/>
              <a:defRPr baseline="0"/>
            </a:lvl5pPr>
          </a:lstStyle>
          <a:p>
            <a:pPr marL="0" lvl="0" indent="0" algn="l" defTabSz="914400" rtl="0" eaLnBrk="1" latinLnBrk="0" hangingPunct="1">
              <a:lnSpc>
                <a:spcPct val="90000"/>
              </a:lnSpc>
              <a:spcBef>
                <a:spcPts val="1000"/>
              </a:spcBef>
              <a:buFont typeface="Arial" panose="020B0604020202020204" pitchFamily="34" charset="0"/>
              <a:buNone/>
            </a:pPr>
            <a:r>
              <a:rPr lang="zh-CN" altLang="en-US" dirty="0"/>
              <a:t>图片</a:t>
            </a:r>
            <a:endParaRPr lang="en-US" altLang="zh-CN" dirty="0"/>
          </a:p>
        </p:txBody>
      </p:sp>
    </p:spTree>
    <p:extLst>
      <p:ext uri="{BB962C8B-B14F-4D97-AF65-F5344CB8AC3E}">
        <p14:creationId xmlns:p14="http://schemas.microsoft.com/office/powerpoint/2010/main" val="2002699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和图片3">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dirty="0">
                <a:solidFill>
                  <a:prstClr val="black">
                    <a:tint val="75000"/>
                  </a:prstClr>
                </a:solidFill>
              </a:rPr>
              <a:t>2017/04/21</a:t>
            </a: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p>
            <a:fld id="{164D0364-32B9-455F-9BE5-ADA3C9901E6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文本占位符 6"/>
          <p:cNvSpPr>
            <a:spLocks noGrp="1"/>
          </p:cNvSpPr>
          <p:nvPr>
            <p:ph type="body" sz="quarter" idx="13" hasCustomPrompt="1"/>
          </p:nvPr>
        </p:nvSpPr>
        <p:spPr>
          <a:xfrm>
            <a:off x="838200" y="439614"/>
            <a:ext cx="9132277" cy="840166"/>
          </a:xfrm>
          <a:prstGeom prst="rect">
            <a:avLst/>
          </a:prstGeom>
        </p:spPr>
        <p:txBody>
          <a:bodyPr anchor="ctr">
            <a:noAutofit/>
          </a:bodyPr>
          <a:lstStyle>
            <a:lvl1pPr marL="0" indent="0" algn="l">
              <a:buFont typeface="Wingdings" panose="05000000000000000000" pitchFamily="2" charset="2"/>
              <a:buNone/>
              <a:defRPr lang="en-US" altLang="zh-CN" sz="24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stStyle>
          <a:p>
            <a:r>
              <a:rPr lang="zh-CN" altLang="en-US" dirty="0"/>
              <a:t>标题为微软雅黑</a:t>
            </a:r>
            <a:r>
              <a:rPr lang="en-US" altLang="zh-CN" dirty="0"/>
              <a:t>24</a:t>
            </a:r>
            <a:r>
              <a:rPr lang="zh-CN" altLang="en-US" dirty="0"/>
              <a:t>号</a:t>
            </a:r>
            <a:endParaRPr lang="en-US" altLang="zh-CN" dirty="0"/>
          </a:p>
        </p:txBody>
      </p:sp>
      <p:sp>
        <p:nvSpPr>
          <p:cNvPr id="8" name="Content Placeholder 3"/>
          <p:cNvSpPr>
            <a:spLocks noGrp="1"/>
          </p:cNvSpPr>
          <p:nvPr>
            <p:ph sz="half" idx="2" hasCustomPrompt="1"/>
          </p:nvPr>
        </p:nvSpPr>
        <p:spPr>
          <a:xfrm>
            <a:off x="838200" y="1298966"/>
            <a:ext cx="5816900" cy="5033894"/>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a:latin typeface="微软雅黑" panose="020B0503020204020204" pitchFamily="34" charset="-122"/>
                <a:ea typeface="微软雅黑" panose="020B0503020204020204" pitchFamily="34" charset="-122"/>
              </a:defRPr>
            </a:lvl1pPr>
            <a:lvl2pPr>
              <a:defRPr sz="1800">
                <a:latin typeface="Microsoft YaHei" panose="020B0503020204020204" pitchFamily="34" charset="-122"/>
                <a:ea typeface="Microsoft YaHei" panose="020B0503020204020204" pitchFamily="34" charset="-122"/>
              </a:defRPr>
            </a:lvl2pPr>
            <a:lvl3pPr>
              <a:defRPr sz="1600">
                <a:latin typeface="Microsoft YaHei" panose="020B0503020204020204" pitchFamily="34" charset="-122"/>
                <a:ea typeface="Microsoft YaHei" panose="020B0503020204020204" pitchFamily="34" charset="-122"/>
              </a:defRPr>
            </a:lvl3pPr>
          </a:lstStyle>
          <a:p>
            <a:pPr lvl="0"/>
            <a:r>
              <a:rPr lang="zh-CN" altLang="en-US" dirty="0"/>
              <a:t>文本为微软雅黑</a:t>
            </a:r>
            <a:r>
              <a:rPr lang="en-US" altLang="zh-CN" dirty="0"/>
              <a:t>20</a:t>
            </a:r>
            <a:r>
              <a:rPr lang="zh-CN" altLang="en-US" dirty="0"/>
              <a:t>号文</a:t>
            </a:r>
            <a:endParaRPr lang="en-US" altLang="zh-CN" dirty="0"/>
          </a:p>
          <a:p>
            <a:pPr lvl="1"/>
            <a:r>
              <a:rPr lang="zh-CN" altLang="en-US" dirty="0"/>
              <a:t>文本为微软雅黑</a:t>
            </a:r>
            <a:r>
              <a:rPr lang="en-US" altLang="zh-CN" dirty="0"/>
              <a:t>18</a:t>
            </a:r>
            <a:r>
              <a:rPr lang="zh-CN" altLang="en-US" dirty="0"/>
              <a:t>号</a:t>
            </a:r>
            <a:endParaRPr lang="en-US" altLang="zh-CN" dirty="0"/>
          </a:p>
          <a:p>
            <a:pPr lvl="2"/>
            <a:r>
              <a:rPr lang="zh-CN" altLang="en-US" dirty="0"/>
              <a:t>文本为微软雅黑</a:t>
            </a:r>
            <a:r>
              <a:rPr lang="en-US" altLang="zh-CN" dirty="0"/>
              <a:t>16</a:t>
            </a:r>
            <a:r>
              <a:rPr lang="zh-CN" altLang="en-US" dirty="0"/>
              <a:t>号</a:t>
            </a: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lvl="0"/>
            <a:endParaRPr lang="en-US" altLang="zh-CN" dirty="0"/>
          </a:p>
        </p:txBody>
      </p:sp>
      <p:sp>
        <p:nvSpPr>
          <p:cNvPr id="9" name="Content Placeholder 2"/>
          <p:cNvSpPr>
            <a:spLocks noGrp="1"/>
          </p:cNvSpPr>
          <p:nvPr>
            <p:ph idx="16" hasCustomPrompt="1"/>
          </p:nvPr>
        </p:nvSpPr>
        <p:spPr>
          <a:xfrm>
            <a:off x="6655100" y="1299642"/>
            <a:ext cx="4698000" cy="2520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微软雅黑" panose="020B0503020204020204" pitchFamily="34" charset="-122"/>
                <a:ea typeface="微软雅黑" panose="020B0503020204020204" pitchFamily="34" charset="-122"/>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图片</a:t>
            </a:r>
            <a:endParaRPr lang="en-US" altLang="zh-CN" dirty="0"/>
          </a:p>
          <a:p>
            <a:pPr lvl="0"/>
            <a:endParaRPr lang="en-US" dirty="0"/>
          </a:p>
          <a:p>
            <a:pPr lvl="0"/>
            <a:endParaRPr lang="en-US" dirty="0"/>
          </a:p>
        </p:txBody>
      </p:sp>
      <p:sp>
        <p:nvSpPr>
          <p:cNvPr id="10" name="Content Placeholder 2"/>
          <p:cNvSpPr>
            <a:spLocks noGrp="1"/>
          </p:cNvSpPr>
          <p:nvPr>
            <p:ph idx="17" hasCustomPrompt="1"/>
          </p:nvPr>
        </p:nvSpPr>
        <p:spPr>
          <a:xfrm>
            <a:off x="6655100" y="3834726"/>
            <a:ext cx="4698000" cy="2520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微软雅黑" panose="020B0503020204020204" pitchFamily="34" charset="-122"/>
                <a:ea typeface="微软雅黑" panose="020B0503020204020204" pitchFamily="34" charset="-122"/>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图片</a:t>
            </a:r>
            <a:endParaRPr lang="en-US" altLang="zh-CN" dirty="0"/>
          </a:p>
          <a:p>
            <a:pPr lvl="0"/>
            <a:endParaRPr lang="en-US" dirty="0"/>
          </a:p>
          <a:p>
            <a:pPr lvl="0"/>
            <a:endParaRPr lang="en-US" dirty="0"/>
          </a:p>
        </p:txBody>
      </p:sp>
    </p:spTree>
    <p:extLst>
      <p:ext uri="{BB962C8B-B14F-4D97-AF65-F5344CB8AC3E}">
        <p14:creationId xmlns:p14="http://schemas.microsoft.com/office/powerpoint/2010/main" val="266656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14DBE62-6870-4DFE-BC87-1CD1991D7D20}" type="datetimeFigureOut">
              <a:rPr lang="zh-CN" altLang="en-US" smtClean="0"/>
              <a:t>2025/5/18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1341EED9-CD61-4633-9346-15B42B045996}" type="slidenum">
              <a:rPr lang="zh-CN" altLang="en-US" smtClean="0"/>
              <a:t>‹#›</a:t>
            </a:fld>
            <a:endParaRPr lang="zh-CN" altLang="en-US"/>
          </a:p>
        </p:txBody>
      </p:sp>
    </p:spTree>
    <p:extLst>
      <p:ext uri="{BB962C8B-B14F-4D97-AF65-F5344CB8AC3E}">
        <p14:creationId xmlns:p14="http://schemas.microsoft.com/office/powerpoint/2010/main" val="3183142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8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dirty="0">
                <a:solidFill>
                  <a:prstClr val="black">
                    <a:tint val="75000"/>
                  </a:prstClr>
                </a:solidFill>
              </a:rPr>
              <a:t>2017/04/21</a:t>
            </a:r>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D0364-32B9-455F-9BE5-ADA3C9901E6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2" name="页脚占位符 1"/>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Tree>
    <p:extLst>
      <p:ext uri="{BB962C8B-B14F-4D97-AF65-F5344CB8AC3E}">
        <p14:creationId xmlns:p14="http://schemas.microsoft.com/office/powerpoint/2010/main" val="24980610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2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61E3757-509B-BF59-5340-0A390A9FD7EE}"/>
              </a:ext>
            </a:extLst>
          </p:cNvPr>
          <p:cNvPicPr>
            <a:picLocks noChangeAspect="1"/>
          </p:cNvPicPr>
          <p:nvPr/>
        </p:nvPicPr>
        <p:blipFill>
          <a:blip r:embed="rId4"/>
          <a:stretch>
            <a:fillRect/>
          </a:stretch>
        </p:blipFill>
        <p:spPr>
          <a:xfrm>
            <a:off x="0" y="0"/>
            <a:ext cx="12192000" cy="6857999"/>
          </a:xfrm>
          <a:prstGeom prst="rect">
            <a:avLst/>
          </a:prstGeom>
        </p:spPr>
      </p:pic>
      <p:sp>
        <p:nvSpPr>
          <p:cNvPr id="4" name="Title 1">
            <a:extLst>
              <a:ext uri="{FF2B5EF4-FFF2-40B4-BE49-F238E27FC236}">
                <a16:creationId xmlns:a16="http://schemas.microsoft.com/office/drawing/2014/main" id="{EC231D36-2121-451E-9E35-4686B55A5FD2}"/>
              </a:ext>
            </a:extLst>
          </p:cNvPr>
          <p:cNvSpPr txBox="1">
            <a:spLocks/>
          </p:cNvSpPr>
          <p:nvPr/>
        </p:nvSpPr>
        <p:spPr>
          <a:xfrm>
            <a:off x="3835081" y="431819"/>
            <a:ext cx="8202171" cy="2178075"/>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lang="en-US" altLang="zh-CN" sz="40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stStyle>
          <a:p>
            <a:pPr algn="r">
              <a:lnSpc>
                <a:spcPct val="100000"/>
              </a:lnSpc>
            </a:pPr>
            <a:r>
              <a:rPr lang="zh-CN" altLang="en-US" sz="4400" dirty="0">
                <a:solidFill>
                  <a:schemeClr val="accent2"/>
                </a:solidFill>
                <a:latin typeface="黑体" panose="02010609060101010101" pitchFamily="49" charset="-122"/>
                <a:ea typeface="黑体" panose="02010609060101010101" pitchFamily="49" charset="-122"/>
                <a:cs typeface="Arial" panose="020B0604020202020204" pitchFamily="34" charset="0"/>
              </a:rPr>
              <a:t>让每一次怀孕变得更有意义</a:t>
            </a:r>
            <a:br>
              <a:rPr lang="en-US" altLang="zh-CN" sz="4400" dirty="0">
                <a:solidFill>
                  <a:schemeClr val="accent2"/>
                </a:solidFill>
                <a:latin typeface="黑体" panose="02010609060101010101" pitchFamily="49" charset="-122"/>
                <a:ea typeface="黑体" panose="02010609060101010101" pitchFamily="49" charset="-122"/>
                <a:cs typeface="Arial" panose="020B0604020202020204" pitchFamily="34" charset="0"/>
              </a:rPr>
            </a:br>
            <a:r>
              <a:rPr lang="en-US" altLang="zh-CN" sz="3200" dirty="0">
                <a:solidFill>
                  <a:schemeClr val="accent2"/>
                </a:solidFill>
                <a:latin typeface="Arial Unicode MS" panose="020B0604020202020204" pitchFamily="34" charset="-122"/>
                <a:ea typeface="Arial Unicode MS" panose="020B0604020202020204" pitchFamily="34" charset="-122"/>
                <a:cs typeface="Arial Unicode MS" panose="020B0604020202020204" pitchFamily="34" charset="-122"/>
              </a:rPr>
              <a:t>Make Every Pregnancy More Meaningful</a:t>
            </a:r>
            <a:endParaRPr sz="4400" dirty="0">
              <a:solidFill>
                <a:schemeClr val="accent2"/>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 name="TextBox 1"/>
          <p:cNvSpPr txBox="1"/>
          <p:nvPr/>
        </p:nvSpPr>
        <p:spPr>
          <a:xfrm>
            <a:off x="8644796" y="3428999"/>
            <a:ext cx="2958353" cy="1077218"/>
          </a:xfrm>
          <a:prstGeom prst="rect">
            <a:avLst/>
          </a:prstGeom>
          <a:noFill/>
        </p:spPr>
        <p:txBody>
          <a:bodyPr wrap="square" rtlCol="0">
            <a:spAutoFit/>
          </a:bodyPr>
          <a:lstStyle/>
          <a:p>
            <a:pPr algn="ctr"/>
            <a:r>
              <a:rPr lang="zh-CN" altLang="en-US" sz="3200" b="1" dirty="0">
                <a:solidFill>
                  <a:srgbClr val="FFFF00"/>
                </a:solidFill>
                <a:latin typeface="华文楷体" panose="02010600040101010101" pitchFamily="2" charset="-122"/>
                <a:ea typeface="华文楷体" panose="02010600040101010101" pitchFamily="2" charset="-122"/>
                <a:cs typeface="Arial" panose="020B0604020202020204" pitchFamily="34" charset="0"/>
              </a:rPr>
              <a:t>梅    承</a:t>
            </a:r>
            <a:endParaRPr lang="en-US" altLang="zh-CN" sz="3200" b="1" dirty="0">
              <a:solidFill>
                <a:srgbClr val="FFFF00"/>
              </a:solidFill>
              <a:latin typeface="华文楷体" panose="02010600040101010101" pitchFamily="2" charset="-122"/>
              <a:ea typeface="华文楷体" panose="02010600040101010101" pitchFamily="2" charset="-122"/>
              <a:cs typeface="Arial" panose="020B0604020202020204" pitchFamily="34" charset="0"/>
            </a:endParaRPr>
          </a:p>
          <a:p>
            <a:pPr algn="ctr"/>
            <a:r>
              <a:rPr lang="en-US" altLang="zh-CN" sz="3200" dirty="0">
                <a:solidFill>
                  <a:srgbClr val="FFFF00"/>
                </a:solidFill>
                <a:latin typeface="Cambria" panose="02040503050406030204" pitchFamily="18" charset="0"/>
                <a:ea typeface="Cambria" panose="02040503050406030204" pitchFamily="18" charset="0"/>
                <a:cs typeface="Arial Unicode MS" panose="020B0604020202020204" pitchFamily="34" charset="-122"/>
              </a:rPr>
              <a:t>2025.6.  </a:t>
            </a:r>
            <a:r>
              <a:rPr lang="zh-CN" altLang="en-US" sz="3200" b="1" dirty="0">
                <a:solidFill>
                  <a:srgbClr val="FFFF00"/>
                </a:solidFill>
                <a:latin typeface="华文楷体" panose="02010600040101010101" pitchFamily="2" charset="-122"/>
                <a:ea typeface="华文楷体" panose="02010600040101010101" pitchFamily="2" charset="-122"/>
                <a:cs typeface="Arial" panose="020B0604020202020204" pitchFamily="34" charset="0"/>
              </a:rPr>
              <a:t>济南</a:t>
            </a:r>
          </a:p>
        </p:txBody>
      </p:sp>
    </p:spTree>
    <p:extLst>
      <p:ext uri="{BB962C8B-B14F-4D97-AF65-F5344CB8AC3E}">
        <p14:creationId xmlns:p14="http://schemas.microsoft.com/office/powerpoint/2010/main" val="3887027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838200" y="495301"/>
            <a:ext cx="10515600" cy="766096"/>
          </a:xfrm>
        </p:spPr>
        <p:txBody>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澳亚</a:t>
            </a:r>
            <a: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t>1-7</a:t>
            </a:r>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场</a:t>
            </a:r>
            <a: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t>DIM130</a:t>
            </a:r>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天怀孕牛比例汇总</a:t>
            </a:r>
            <a:br>
              <a:rPr lang="en-US" altLang="zh-CN"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AustAsia Farm 1-7 % of pregnancies within 130 DIM</a:t>
            </a:r>
            <a:endParaRPr lang="en-US" altLang="zh-CN" b="1" dirty="0">
              <a:solidFill>
                <a:srgbClr val="1F497D"/>
              </a:solidFill>
              <a:latin typeface="黑体" panose="02010609060101010101" pitchFamily="49" charset="-122"/>
              <a:ea typeface="黑体" panose="02010609060101010101" pitchFamily="49" charset="-122"/>
              <a:cs typeface="Arial" panose="020B0604020202020204"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709665860"/>
              </p:ext>
            </p:extLst>
          </p:nvPr>
        </p:nvGraphicFramePr>
        <p:xfrm>
          <a:off x="838200" y="1867859"/>
          <a:ext cx="10515600" cy="42563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80195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341EED9-CD61-4633-9346-15B42B045996}" type="slidenum">
              <a:rPr lang="zh-CN" altLang="en-US" smtClean="0"/>
              <a:t>11</a:t>
            </a:fld>
            <a:endParaRPr lang="zh-CN" altLang="en-US"/>
          </a:p>
        </p:txBody>
      </p:sp>
      <p:sp>
        <p:nvSpPr>
          <p:cNvPr id="5" name="Oval 4"/>
          <p:cNvSpPr/>
          <p:nvPr/>
        </p:nvSpPr>
        <p:spPr>
          <a:xfrm>
            <a:off x="6402613" y="283925"/>
            <a:ext cx="2452913" cy="1370696"/>
          </a:xfrm>
          <a:prstGeom prst="ellips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黑体" panose="02010609060101010101" pitchFamily="49" charset="-122"/>
                <a:ea typeface="黑体" panose="02010609060101010101" pitchFamily="49" charset="-122"/>
              </a:rPr>
              <a:t>21</a:t>
            </a:r>
            <a:r>
              <a:rPr lang="zh-CN" altLang="en-US" sz="2000" dirty="0">
                <a:latin typeface="黑体" panose="02010609060101010101" pitchFamily="49" charset="-122"/>
                <a:ea typeface="黑体" panose="02010609060101010101" pitchFamily="49" charset="-122"/>
              </a:rPr>
              <a:t>天怀孕率</a:t>
            </a:r>
            <a:endParaRPr lang="en-US" altLang="zh-CN" sz="2000" dirty="0">
              <a:latin typeface="黑体" panose="02010609060101010101" pitchFamily="49" charset="-122"/>
              <a:ea typeface="黑体" panose="02010609060101010101" pitchFamily="49" charset="-122"/>
            </a:endParaRPr>
          </a:p>
          <a:p>
            <a:pPr algn="ctr"/>
            <a:r>
              <a:rPr lang="zh-CN" altLang="en-US" sz="2000" dirty="0">
                <a:latin typeface="黑体" panose="02010609060101010101" pitchFamily="49" charset="-122"/>
                <a:ea typeface="黑体" panose="02010609060101010101" pitchFamily="49" charset="-122"/>
              </a:rPr>
              <a:t>提高</a:t>
            </a:r>
            <a:br>
              <a:rPr lang="en-US" altLang="zh-CN" sz="2000" dirty="0">
                <a:latin typeface="黑体" panose="02010609060101010101" pitchFamily="49" charset="-122"/>
                <a:ea typeface="黑体" panose="02010609060101010101" pitchFamily="49" charset="-122"/>
              </a:rPr>
            </a:b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Higher 21 PR</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 name="Oval 5"/>
          <p:cNvSpPr/>
          <p:nvPr/>
        </p:nvSpPr>
        <p:spPr>
          <a:xfrm>
            <a:off x="8519884" y="1357990"/>
            <a:ext cx="2438401" cy="1370695"/>
          </a:xfrm>
          <a:prstGeom prst="ellips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黑体" panose="02010609060101010101" pitchFamily="49" charset="-122"/>
                <a:ea typeface="黑体" panose="02010609060101010101" pitchFamily="49" charset="-122"/>
              </a:rPr>
              <a:t>平均空怀天数缩短</a:t>
            </a:r>
            <a:br>
              <a:rPr lang="en-US" altLang="zh-CN" sz="2000" dirty="0">
                <a:latin typeface="黑体" panose="02010609060101010101" pitchFamily="49" charset="-122"/>
                <a:ea typeface="黑体" panose="02010609060101010101" pitchFamily="49" charset="-122"/>
              </a:rPr>
            </a:b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Less average DO</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 name="Oval 6"/>
          <p:cNvSpPr/>
          <p:nvPr/>
        </p:nvSpPr>
        <p:spPr>
          <a:xfrm>
            <a:off x="9514115" y="2957736"/>
            <a:ext cx="2438401" cy="1370695"/>
          </a:xfrm>
          <a:prstGeom prst="ellips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黑体" panose="02010609060101010101" pitchFamily="49" charset="-122"/>
                <a:ea typeface="黑体" panose="02010609060101010101" pitchFamily="49" charset="-122"/>
              </a:rPr>
              <a:t>平均泌乳天数缩短</a:t>
            </a:r>
            <a:br>
              <a:rPr lang="en-US" altLang="zh-CN" sz="2000" dirty="0">
                <a:latin typeface="黑体" panose="02010609060101010101" pitchFamily="49" charset="-122"/>
                <a:ea typeface="黑体" panose="02010609060101010101" pitchFamily="49" charset="-122"/>
              </a:rPr>
            </a:b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Lower DIM</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 name="Oval 7"/>
          <p:cNvSpPr/>
          <p:nvPr/>
        </p:nvSpPr>
        <p:spPr>
          <a:xfrm>
            <a:off x="8262259" y="4613047"/>
            <a:ext cx="2431142" cy="1458685"/>
          </a:xfrm>
          <a:prstGeom prst="ellips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黑体" panose="02010609060101010101" pitchFamily="49" charset="-122"/>
                <a:ea typeface="黑体" panose="02010609060101010101" pitchFamily="49" charset="-122"/>
              </a:rPr>
              <a:t>泌乳牛奶产量增加</a:t>
            </a:r>
            <a:br>
              <a:rPr lang="en-US" altLang="zh-CN" sz="2000" dirty="0">
                <a:latin typeface="黑体" panose="02010609060101010101" pitchFamily="49" charset="-122"/>
                <a:ea typeface="黑体" panose="02010609060101010101" pitchFamily="49" charset="-122"/>
              </a:rPr>
            </a:b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Higher milk production</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9" name="Oval 8"/>
          <p:cNvSpPr/>
          <p:nvPr/>
        </p:nvSpPr>
        <p:spPr>
          <a:xfrm>
            <a:off x="4665203" y="5383664"/>
            <a:ext cx="3018972" cy="1474336"/>
          </a:xfrm>
          <a:prstGeom prst="ellips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黑体" panose="02010609060101010101" pitchFamily="49" charset="-122"/>
                <a:ea typeface="黑体" panose="02010609060101010101" pitchFamily="49" charset="-122"/>
              </a:rPr>
              <a:t>干奶时体况下降一致性更好</a:t>
            </a:r>
            <a:br>
              <a:rPr lang="en-US" altLang="zh-CN" sz="2000" dirty="0">
                <a:latin typeface="黑体" panose="02010609060101010101" pitchFamily="49" charset="-122"/>
                <a:ea typeface="黑体" panose="02010609060101010101" pitchFamily="49" charset="-122"/>
              </a:rPr>
            </a:b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Better BCS when dry-off</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0" name="Oval 9"/>
          <p:cNvSpPr/>
          <p:nvPr/>
        </p:nvSpPr>
        <p:spPr>
          <a:xfrm>
            <a:off x="1650533" y="4613047"/>
            <a:ext cx="2436586" cy="1458684"/>
          </a:xfrm>
          <a:prstGeom prst="ellips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黑体" panose="02010609060101010101" pitchFamily="49" charset="-122"/>
                <a:ea typeface="黑体" panose="02010609060101010101" pitchFamily="49" charset="-122"/>
              </a:rPr>
              <a:t>产后代谢病</a:t>
            </a:r>
            <a:endParaRPr lang="en-US" altLang="zh-CN" sz="2000" dirty="0">
              <a:latin typeface="黑体" panose="02010609060101010101" pitchFamily="49" charset="-122"/>
              <a:ea typeface="黑体" panose="02010609060101010101" pitchFamily="49" charset="-122"/>
            </a:endParaRPr>
          </a:p>
          <a:p>
            <a:pPr algn="ctr"/>
            <a:r>
              <a:rPr lang="zh-CN" altLang="en-US" sz="2000" dirty="0">
                <a:latin typeface="黑体" panose="02010609060101010101" pitchFamily="49" charset="-122"/>
                <a:ea typeface="黑体" panose="02010609060101010101" pitchFamily="49" charset="-122"/>
              </a:rPr>
              <a:t>减少</a:t>
            </a:r>
            <a:br>
              <a:rPr lang="en-US" altLang="zh-CN" sz="2000" dirty="0">
                <a:latin typeface="黑体" panose="02010609060101010101" pitchFamily="49" charset="-122"/>
                <a:ea typeface="黑体" panose="02010609060101010101" pitchFamily="49" charset="-122"/>
              </a:rPr>
            </a:b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Less metabolic diseases </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1" name="Oval 10"/>
          <p:cNvSpPr/>
          <p:nvPr/>
        </p:nvSpPr>
        <p:spPr>
          <a:xfrm>
            <a:off x="195036" y="2913741"/>
            <a:ext cx="2446564" cy="1458684"/>
          </a:xfrm>
          <a:prstGeom prst="ellips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黑体" panose="02010609060101010101" pitchFamily="49" charset="-122"/>
                <a:ea typeface="黑体" panose="02010609060101010101" pitchFamily="49" charset="-122"/>
              </a:rPr>
              <a:t>新产牛</a:t>
            </a:r>
            <a:r>
              <a:rPr lang="en-US" altLang="zh-CN" sz="2000" dirty="0">
                <a:latin typeface="黑体" panose="02010609060101010101" pitchFamily="49" charset="-122"/>
                <a:ea typeface="黑体" panose="02010609060101010101" pitchFamily="49" charset="-122"/>
              </a:rPr>
              <a:t>DMI</a:t>
            </a:r>
          </a:p>
          <a:p>
            <a:pPr algn="ctr"/>
            <a:r>
              <a:rPr lang="zh-CN" altLang="en-US" sz="2000" dirty="0">
                <a:latin typeface="黑体" panose="02010609060101010101" pitchFamily="49" charset="-122"/>
                <a:ea typeface="黑体" panose="02010609060101010101" pitchFamily="49" charset="-122"/>
              </a:rPr>
              <a:t>恢复更快</a:t>
            </a:r>
            <a:br>
              <a:rPr lang="en-US" altLang="zh-CN" sz="2000" dirty="0">
                <a:latin typeface="黑体" panose="02010609060101010101" pitchFamily="49" charset="-122"/>
                <a:ea typeface="黑体" panose="02010609060101010101" pitchFamily="49" charset="-122"/>
              </a:rPr>
            </a:b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Increase DMI quicker </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2" name="Oval 11"/>
          <p:cNvSpPr/>
          <p:nvPr/>
        </p:nvSpPr>
        <p:spPr>
          <a:xfrm>
            <a:off x="1292214" y="1313995"/>
            <a:ext cx="2446564" cy="1458683"/>
          </a:xfrm>
          <a:prstGeom prst="ellips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黑体" panose="02010609060101010101" pitchFamily="49" charset="-122"/>
                <a:ea typeface="黑体" panose="02010609060101010101" pitchFamily="49" charset="-122"/>
              </a:rPr>
              <a:t>开配前体况</a:t>
            </a:r>
            <a:endParaRPr lang="en-US" altLang="zh-CN" sz="2000" dirty="0">
              <a:latin typeface="黑体" panose="02010609060101010101" pitchFamily="49" charset="-122"/>
              <a:ea typeface="黑体" panose="02010609060101010101" pitchFamily="49" charset="-122"/>
            </a:endParaRPr>
          </a:p>
          <a:p>
            <a:pPr algn="ctr"/>
            <a:r>
              <a:rPr lang="zh-CN" altLang="en-US" sz="2000" dirty="0">
                <a:latin typeface="黑体" panose="02010609060101010101" pitchFamily="49" charset="-122"/>
                <a:ea typeface="黑体" panose="02010609060101010101" pitchFamily="49" charset="-122"/>
              </a:rPr>
              <a:t>损失减少</a:t>
            </a:r>
            <a:br>
              <a:rPr lang="en-US" altLang="zh-CN" sz="2000" dirty="0">
                <a:latin typeface="黑体" panose="02010609060101010101" pitchFamily="49" charset="-122"/>
                <a:ea typeface="黑体" panose="02010609060101010101" pitchFamily="49" charset="-122"/>
              </a:rPr>
            </a:b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Less body condition loss</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3" name="Oval 12"/>
          <p:cNvSpPr/>
          <p:nvPr/>
        </p:nvSpPr>
        <p:spPr>
          <a:xfrm>
            <a:off x="3586837" y="283930"/>
            <a:ext cx="2452913" cy="1370695"/>
          </a:xfrm>
          <a:prstGeom prst="ellips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黑体" panose="02010609060101010101" pitchFamily="49" charset="-122"/>
                <a:ea typeface="黑体" panose="02010609060101010101" pitchFamily="49" charset="-122"/>
              </a:rPr>
              <a:t>首次配种</a:t>
            </a:r>
            <a:r>
              <a:rPr lang="en-US" altLang="zh-CN" sz="2000" dirty="0">
                <a:latin typeface="黑体" panose="02010609060101010101" pitchFamily="49" charset="-122"/>
                <a:ea typeface="黑体" panose="02010609060101010101" pitchFamily="49" charset="-122"/>
              </a:rPr>
              <a:t>CR</a:t>
            </a:r>
          </a:p>
          <a:p>
            <a:pPr algn="ctr"/>
            <a:r>
              <a:rPr lang="zh-CN" altLang="en-US" sz="2000" dirty="0">
                <a:latin typeface="黑体" panose="02010609060101010101" pitchFamily="49" charset="-122"/>
                <a:ea typeface="黑体" panose="02010609060101010101" pitchFamily="49" charset="-122"/>
              </a:rPr>
              <a:t>更高</a:t>
            </a:r>
            <a:endParaRPr lang="en-US" altLang="zh-CN" sz="2000" dirty="0">
              <a:latin typeface="黑体" panose="02010609060101010101" pitchFamily="49" charset="-122"/>
              <a:ea typeface="黑体" panose="02010609060101010101" pitchFamily="49" charset="-122"/>
            </a:endParaRPr>
          </a:p>
          <a:p>
            <a:pPr algn="ct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Higher CR of the first service</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4" name="Right Arrow 13"/>
          <p:cNvSpPr/>
          <p:nvPr/>
        </p:nvSpPr>
        <p:spPr>
          <a:xfrm rot="1921365">
            <a:off x="8984343" y="969273"/>
            <a:ext cx="493487" cy="344722"/>
          </a:xfrm>
          <a:prstGeom prst="rightArrow">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Right Arrow 14"/>
          <p:cNvSpPr/>
          <p:nvPr/>
        </p:nvSpPr>
        <p:spPr>
          <a:xfrm rot="3264720">
            <a:off x="10730417" y="2539977"/>
            <a:ext cx="493487" cy="344722"/>
          </a:xfrm>
          <a:prstGeom prst="rightArrow">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ight Arrow 15"/>
          <p:cNvSpPr/>
          <p:nvPr/>
        </p:nvSpPr>
        <p:spPr>
          <a:xfrm rot="7357351">
            <a:off x="10698775" y="4584242"/>
            <a:ext cx="493487" cy="344722"/>
          </a:xfrm>
          <a:prstGeom prst="rightArrow">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ight Arrow 16"/>
          <p:cNvSpPr/>
          <p:nvPr/>
        </p:nvSpPr>
        <p:spPr>
          <a:xfrm rot="9711946">
            <a:off x="8051532" y="6139968"/>
            <a:ext cx="493487" cy="344722"/>
          </a:xfrm>
          <a:prstGeom prst="rightArrow">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Right Arrow 17"/>
          <p:cNvSpPr/>
          <p:nvPr/>
        </p:nvSpPr>
        <p:spPr>
          <a:xfrm rot="11943996">
            <a:off x="3802981" y="6139968"/>
            <a:ext cx="493487" cy="344722"/>
          </a:xfrm>
          <a:prstGeom prst="rightArrow">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Right Arrow 18"/>
          <p:cNvSpPr/>
          <p:nvPr/>
        </p:nvSpPr>
        <p:spPr>
          <a:xfrm rot="13551732">
            <a:off x="1045470" y="4606714"/>
            <a:ext cx="493487" cy="344722"/>
          </a:xfrm>
          <a:prstGeom prst="rightArrow">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Right Arrow 19"/>
          <p:cNvSpPr/>
          <p:nvPr/>
        </p:nvSpPr>
        <p:spPr>
          <a:xfrm rot="18249747">
            <a:off x="881682" y="2420584"/>
            <a:ext cx="493487" cy="344722"/>
          </a:xfrm>
          <a:prstGeom prst="rightArrow">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Right Arrow 20"/>
          <p:cNvSpPr/>
          <p:nvPr/>
        </p:nvSpPr>
        <p:spPr>
          <a:xfrm rot="19856899">
            <a:off x="2859265" y="825482"/>
            <a:ext cx="493487" cy="344722"/>
          </a:xfrm>
          <a:prstGeom prst="rightArrow">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ight Arrow 21"/>
          <p:cNvSpPr/>
          <p:nvPr/>
        </p:nvSpPr>
        <p:spPr>
          <a:xfrm>
            <a:off x="5995070" y="283925"/>
            <a:ext cx="493487" cy="344722"/>
          </a:xfrm>
          <a:prstGeom prst="rightArrow">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Oval 22"/>
          <p:cNvSpPr/>
          <p:nvPr/>
        </p:nvSpPr>
        <p:spPr>
          <a:xfrm>
            <a:off x="4115048" y="2728685"/>
            <a:ext cx="4241032" cy="1753280"/>
          </a:xfrm>
          <a:prstGeom prst="ellips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黑体" panose="02010609060101010101" pitchFamily="49" charset="-122"/>
                <a:ea typeface="黑体" panose="02010609060101010101" pitchFamily="49" charset="-122"/>
              </a:rPr>
              <a:t>繁殖效率驱动牧场效益</a:t>
            </a:r>
            <a:br>
              <a:rPr lang="en-US" altLang="zh-CN" sz="3200" dirty="0">
                <a:latin typeface="黑体" panose="02010609060101010101" pitchFamily="49" charset="-122"/>
                <a:ea typeface="黑体" panose="02010609060101010101" pitchFamily="49" charset="-122"/>
              </a:rPr>
            </a:b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Reproduction efficiency drives farm’s profits</a:t>
            </a:r>
            <a:endParaRPr lang="zh-CN" altLang="en-US" sz="32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492547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398801"/>
            <a:ext cx="10515600" cy="922339"/>
          </a:xfrm>
        </p:spPr>
        <p:txBody>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产犊后体况变化对首配受胎率的影响</a:t>
            </a:r>
            <a:b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Effects of BCS change after calving on the first service CR </a:t>
            </a:r>
            <a:endParaRPr lang="zh-CN" altLang="en-US"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Slide Number Placeholder 3"/>
          <p:cNvSpPr>
            <a:spLocks noGrp="1"/>
          </p:cNvSpPr>
          <p:nvPr>
            <p:ph type="sldNum" sz="quarter" idx="12"/>
          </p:nvPr>
        </p:nvSpPr>
        <p:spPr/>
        <p:txBody>
          <a:bodyPr/>
          <a:lstStyle/>
          <a:p>
            <a:fld id="{1341EED9-CD61-4633-9346-15B42B045996}" type="slidenum">
              <a:rPr lang="zh-CN" altLang="en-US" smtClean="0"/>
              <a:t>12</a:t>
            </a:fld>
            <a:endParaRPr lang="zh-CN" altLang="en-US"/>
          </a:p>
        </p:txBody>
      </p:sp>
      <p:pic>
        <p:nvPicPr>
          <p:cNvPr id="5" name="Picture 4"/>
          <p:cNvPicPr>
            <a:picLocks noChangeAspect="1"/>
          </p:cNvPicPr>
          <p:nvPr/>
        </p:nvPicPr>
        <p:blipFill>
          <a:blip r:embed="rId2"/>
          <a:stretch>
            <a:fillRect/>
          </a:stretch>
        </p:blipFill>
        <p:spPr>
          <a:xfrm>
            <a:off x="110033" y="1646238"/>
            <a:ext cx="5985967" cy="4351338"/>
          </a:xfrm>
          <a:prstGeom prst="rect">
            <a:avLst/>
          </a:prstGeom>
        </p:spPr>
      </p:pic>
      <p:pic>
        <p:nvPicPr>
          <p:cNvPr id="6" name="Picture 5"/>
          <p:cNvPicPr>
            <a:picLocks noChangeAspect="1"/>
          </p:cNvPicPr>
          <p:nvPr/>
        </p:nvPicPr>
        <p:blipFill>
          <a:blip r:embed="rId3"/>
          <a:stretch>
            <a:fillRect/>
          </a:stretch>
        </p:blipFill>
        <p:spPr>
          <a:xfrm>
            <a:off x="6096000" y="1646238"/>
            <a:ext cx="5888434" cy="4351338"/>
          </a:xfrm>
          <a:prstGeom prst="rect">
            <a:avLst/>
          </a:prstGeom>
        </p:spPr>
      </p:pic>
      <p:pic>
        <p:nvPicPr>
          <p:cNvPr id="7" name="Picture 6"/>
          <p:cNvPicPr>
            <a:picLocks noChangeAspect="1"/>
          </p:cNvPicPr>
          <p:nvPr/>
        </p:nvPicPr>
        <p:blipFill rotWithShape="1">
          <a:blip r:embed="rId4"/>
          <a:srcRect t="16279" b="59894"/>
          <a:stretch/>
        </p:blipFill>
        <p:spPr>
          <a:xfrm>
            <a:off x="91890" y="6046367"/>
            <a:ext cx="4262396" cy="749040"/>
          </a:xfrm>
          <a:prstGeom prst="rect">
            <a:avLst/>
          </a:prstGeom>
        </p:spPr>
      </p:pic>
    </p:spTree>
    <p:extLst>
      <p:ext uri="{BB962C8B-B14F-4D97-AF65-F5344CB8AC3E}">
        <p14:creationId xmlns:p14="http://schemas.microsoft.com/office/powerpoint/2010/main" val="194173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464457"/>
            <a:ext cx="10642600" cy="1226231"/>
          </a:xfrm>
        </p:spPr>
        <p:txBody>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如何让奶牛在产后保持</a:t>
            </a:r>
            <a: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t>/</a:t>
            </a:r>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增加体况</a:t>
            </a:r>
            <a:b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How to maintain/gain the BCS after calving</a:t>
            </a:r>
            <a:endParaRPr lang="zh-CN" altLang="en-US"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 name="Content Placeholder 2"/>
          <p:cNvSpPr>
            <a:spLocks noGrp="1"/>
          </p:cNvSpPr>
          <p:nvPr>
            <p:ph idx="1"/>
          </p:nvPr>
        </p:nvSpPr>
        <p:spPr>
          <a:xfrm>
            <a:off x="6592206" y="1870074"/>
            <a:ext cx="4888594" cy="4171951"/>
          </a:xfrm>
        </p:spPr>
        <p:txBody>
          <a:bodyPr/>
          <a:lstStyle/>
          <a:p>
            <a:pPr marL="0" indent="0">
              <a:buNone/>
            </a:pPr>
            <a:r>
              <a:rPr lang="zh-CN" altLang="en-US" sz="3200" dirty="0">
                <a:latin typeface="黑体" panose="02010609060101010101" pitchFamily="49" charset="-122"/>
                <a:ea typeface="黑体" panose="02010609060101010101" pitchFamily="49" charset="-122"/>
              </a:rPr>
              <a:t>控制体况，减少产犊时体况评分</a:t>
            </a:r>
            <a:r>
              <a:rPr lang="en-US" altLang="zh-CN" sz="3200" dirty="0">
                <a:latin typeface="黑体" panose="02010609060101010101" pitchFamily="49" charset="-122"/>
                <a:ea typeface="黑体" panose="02010609060101010101" pitchFamily="49" charset="-122"/>
              </a:rPr>
              <a:t>3.0</a:t>
            </a:r>
            <a:r>
              <a:rPr lang="zh-CN" altLang="en-US" sz="3200" dirty="0">
                <a:latin typeface="黑体" panose="02010609060101010101" pitchFamily="49" charset="-122"/>
                <a:ea typeface="黑体" panose="02010609060101010101" pitchFamily="49" charset="-122"/>
              </a:rPr>
              <a:t>以上牛的比例 </a:t>
            </a:r>
            <a:br>
              <a:rPr lang="en-US" altLang="zh-CN" sz="3600" dirty="0">
                <a:latin typeface="黑体" panose="02010609060101010101" pitchFamily="49" charset="-122"/>
                <a:ea typeface="黑体" panose="02010609060101010101" pitchFamily="49" charset="-122"/>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Control the body condition, reduce the proportion of cows with BCS&gt;3 at calving</a:t>
            </a:r>
            <a:endParaRPr lang="zh-CN" altLang="en-US" sz="20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Slide Number Placeholder 3"/>
          <p:cNvSpPr>
            <a:spLocks noGrp="1"/>
          </p:cNvSpPr>
          <p:nvPr>
            <p:ph type="sldNum" sz="quarter" idx="12"/>
          </p:nvPr>
        </p:nvSpPr>
        <p:spPr/>
        <p:txBody>
          <a:bodyPr/>
          <a:lstStyle/>
          <a:p>
            <a:fld id="{1341EED9-CD61-4633-9346-15B42B045996}" type="slidenum">
              <a:rPr lang="zh-CN" altLang="en-US" smtClean="0"/>
              <a:t>13</a:t>
            </a:fld>
            <a:endParaRPr lang="zh-CN" altLang="en-US"/>
          </a:p>
        </p:txBody>
      </p:sp>
      <p:pic>
        <p:nvPicPr>
          <p:cNvPr id="5" name="Picture 4"/>
          <p:cNvPicPr>
            <a:picLocks noChangeAspect="1"/>
          </p:cNvPicPr>
          <p:nvPr/>
        </p:nvPicPr>
        <p:blipFill rotWithShape="1">
          <a:blip r:embed="rId2"/>
          <a:srcRect r="281"/>
          <a:stretch/>
        </p:blipFill>
        <p:spPr>
          <a:xfrm>
            <a:off x="275771" y="1580372"/>
            <a:ext cx="6226629" cy="4596591"/>
          </a:xfrm>
          <a:prstGeom prst="rect">
            <a:avLst/>
          </a:prstGeom>
        </p:spPr>
      </p:pic>
      <p:pic>
        <p:nvPicPr>
          <p:cNvPr id="6" name="Picture 5"/>
          <p:cNvPicPr>
            <a:picLocks noChangeAspect="1"/>
          </p:cNvPicPr>
          <p:nvPr/>
        </p:nvPicPr>
        <p:blipFill rotWithShape="1">
          <a:blip r:embed="rId3"/>
          <a:srcRect b="38078"/>
          <a:stretch/>
        </p:blipFill>
        <p:spPr>
          <a:xfrm>
            <a:off x="6496956" y="3898122"/>
            <a:ext cx="5196114" cy="2278841"/>
          </a:xfrm>
          <a:prstGeom prst="rect">
            <a:avLst/>
          </a:prstGeom>
        </p:spPr>
      </p:pic>
    </p:spTree>
    <p:extLst>
      <p:ext uri="{BB962C8B-B14F-4D97-AF65-F5344CB8AC3E}">
        <p14:creationId xmlns:p14="http://schemas.microsoft.com/office/powerpoint/2010/main" val="3618343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464457"/>
            <a:ext cx="10642600" cy="1226231"/>
          </a:xfrm>
        </p:spPr>
        <p:txBody>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如何减少产犊时体况高分牛的比例</a:t>
            </a:r>
            <a:b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How to reduce the proportion of over-condition cows at calving</a:t>
            </a:r>
            <a:endParaRPr lang="zh-CN" altLang="en-US"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Slide Number Placeholder 3"/>
          <p:cNvSpPr>
            <a:spLocks noGrp="1"/>
          </p:cNvSpPr>
          <p:nvPr>
            <p:ph type="sldNum" sz="quarter" idx="12"/>
          </p:nvPr>
        </p:nvSpPr>
        <p:spPr/>
        <p:txBody>
          <a:bodyPr/>
          <a:lstStyle/>
          <a:p>
            <a:fld id="{1341EED9-CD61-4633-9346-15B42B045996}" type="slidenum">
              <a:rPr lang="zh-CN" altLang="en-US" smtClean="0"/>
              <a:t>14</a:t>
            </a:fld>
            <a:endParaRPr lang="zh-CN" altLang="en-US"/>
          </a:p>
        </p:txBody>
      </p:sp>
      <p:sp>
        <p:nvSpPr>
          <p:cNvPr id="7" name="Content Placeholder 6"/>
          <p:cNvSpPr>
            <a:spLocks noGrp="1"/>
          </p:cNvSpPr>
          <p:nvPr>
            <p:ph idx="1"/>
          </p:nvPr>
        </p:nvSpPr>
        <p:spPr/>
        <p:txBody>
          <a:bodyPr/>
          <a:lstStyle/>
          <a:p>
            <a:endParaRPr lang="zh-CN" altLang="en-US" dirty="0"/>
          </a:p>
        </p:txBody>
      </p:sp>
      <p:pic>
        <p:nvPicPr>
          <p:cNvPr id="8" name="Picture 7"/>
          <p:cNvPicPr>
            <a:picLocks noChangeAspect="1"/>
          </p:cNvPicPr>
          <p:nvPr/>
        </p:nvPicPr>
        <p:blipFill>
          <a:blip r:embed="rId2"/>
          <a:stretch>
            <a:fillRect/>
          </a:stretch>
        </p:blipFill>
        <p:spPr>
          <a:xfrm>
            <a:off x="23586" y="1808945"/>
            <a:ext cx="6008914" cy="4368018"/>
          </a:xfrm>
          <a:prstGeom prst="rect">
            <a:avLst/>
          </a:prstGeom>
        </p:spPr>
      </p:pic>
      <p:pic>
        <p:nvPicPr>
          <p:cNvPr id="9" name="Picture 8"/>
          <p:cNvPicPr>
            <a:picLocks noChangeAspect="1"/>
          </p:cNvPicPr>
          <p:nvPr/>
        </p:nvPicPr>
        <p:blipFill>
          <a:blip r:embed="rId3"/>
          <a:stretch>
            <a:fillRect/>
          </a:stretch>
        </p:blipFill>
        <p:spPr>
          <a:xfrm>
            <a:off x="5994400" y="1798096"/>
            <a:ext cx="6083437" cy="4395547"/>
          </a:xfrm>
          <a:prstGeom prst="rect">
            <a:avLst/>
          </a:prstGeom>
        </p:spPr>
      </p:pic>
    </p:spTree>
    <p:extLst>
      <p:ext uri="{BB962C8B-B14F-4D97-AF65-F5344CB8AC3E}">
        <p14:creationId xmlns:p14="http://schemas.microsoft.com/office/powerpoint/2010/main" val="2794135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464457"/>
            <a:ext cx="10642600" cy="1226231"/>
          </a:xfrm>
        </p:spPr>
        <p:txBody>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我们又回到了提高繁殖效率</a:t>
            </a:r>
            <a:br>
              <a:rPr lang="en-US" altLang="zh-CN"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We go back to the improving of reproduction efficiency</a:t>
            </a:r>
            <a:endParaRPr lang="zh-CN" altLang="en-US"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Slide Number Placeholder 3"/>
          <p:cNvSpPr>
            <a:spLocks noGrp="1"/>
          </p:cNvSpPr>
          <p:nvPr>
            <p:ph type="sldNum" sz="quarter" idx="12"/>
          </p:nvPr>
        </p:nvSpPr>
        <p:spPr/>
        <p:txBody>
          <a:bodyPr/>
          <a:lstStyle/>
          <a:p>
            <a:fld id="{1341EED9-CD61-4633-9346-15B42B045996}" type="slidenum">
              <a:rPr lang="zh-CN" altLang="en-US" smtClean="0"/>
              <a:t>15</a:t>
            </a:fld>
            <a:endParaRPr lang="zh-CN" altLang="en-US"/>
          </a:p>
        </p:txBody>
      </p:sp>
      <p:pic>
        <p:nvPicPr>
          <p:cNvPr id="11" name="Picture 10"/>
          <p:cNvPicPr>
            <a:picLocks noChangeAspect="1"/>
          </p:cNvPicPr>
          <p:nvPr/>
        </p:nvPicPr>
        <p:blipFill rotWithShape="1">
          <a:blip r:embed="rId2"/>
          <a:srcRect l="3326" r="4946" b="66349"/>
          <a:stretch/>
        </p:blipFill>
        <p:spPr>
          <a:xfrm>
            <a:off x="566058" y="1825625"/>
            <a:ext cx="4826632" cy="1325448"/>
          </a:xfrm>
          <a:prstGeom prst="rect">
            <a:avLst/>
          </a:prstGeom>
        </p:spPr>
      </p:pic>
      <p:pic>
        <p:nvPicPr>
          <p:cNvPr id="1026" name="Picture 2" descr="Prim’Holstein – Deltag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18770" y="3316592"/>
            <a:ext cx="2616200" cy="2925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srcRect l="797" t="503" r="632" b="1035"/>
          <a:stretch/>
        </p:blipFill>
        <p:spPr>
          <a:xfrm>
            <a:off x="5606143" y="1808795"/>
            <a:ext cx="5747657" cy="4433084"/>
          </a:xfrm>
          <a:prstGeom prst="rect">
            <a:avLst/>
          </a:prstGeom>
        </p:spPr>
      </p:pic>
    </p:spTree>
    <p:extLst>
      <p:ext uri="{BB962C8B-B14F-4D97-AF65-F5344CB8AC3E}">
        <p14:creationId xmlns:p14="http://schemas.microsoft.com/office/powerpoint/2010/main" val="336705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714" y="435429"/>
            <a:ext cx="10628086" cy="1255259"/>
          </a:xfrm>
        </p:spPr>
        <p:txBody>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双同期首次配种是扳机</a:t>
            </a:r>
            <a:br>
              <a:rPr lang="en-US" altLang="zh-CN"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Double </a:t>
            </a:r>
            <a:r>
              <a:rPr lang="en-US" altLang="zh-CN" sz="2400" b="1" dirty="0" err="1">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Ovysynch</a:t>
            </a: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 is a trigger to improve the reproduction efficiency  </a:t>
            </a:r>
            <a:endParaRPr lang="zh-CN" altLang="en-US"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 name="Content Placeholder 2"/>
          <p:cNvSpPr>
            <a:spLocks noGrp="1"/>
          </p:cNvSpPr>
          <p:nvPr>
            <p:ph idx="1"/>
          </p:nvPr>
        </p:nvSpPr>
        <p:spPr>
          <a:xfrm>
            <a:off x="1304339" y="1429046"/>
            <a:ext cx="4202427" cy="946604"/>
          </a:xfrm>
        </p:spPr>
        <p:txBody>
          <a:bodyPr/>
          <a:lstStyle/>
          <a:p>
            <a:pPr marL="0" indent="0" algn="ctr">
              <a:buNone/>
            </a:pPr>
            <a:r>
              <a:rPr lang="zh-CN" altLang="en-US" dirty="0">
                <a:latin typeface="黑体" panose="02010609060101010101" pitchFamily="49" charset="-122"/>
                <a:ea typeface="黑体" panose="02010609060101010101" pitchFamily="49" charset="-122"/>
              </a:rPr>
              <a:t>首次配种预同期程序</a:t>
            </a:r>
            <a:br>
              <a:rPr lang="en-US" altLang="zh-CN" dirty="0">
                <a:latin typeface="黑体" panose="02010609060101010101" pitchFamily="49" charset="-122"/>
                <a:ea typeface="黑体" panose="02010609060101010101" pitchFamily="49" charset="-122"/>
              </a:rPr>
            </a:br>
            <a:r>
              <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rPr>
              <a:t>First service with cherry-pick Pre-synch</a:t>
            </a:r>
            <a:endParaRPr lang="zh-CN" altLang="en-US" sz="1800" dirty="0">
              <a:latin typeface="Arial Unicode MS" panose="020B0604020202020204" pitchFamily="34" charset="-122"/>
              <a:ea typeface="Arial Unicode MS" panose="020B0604020202020204" pitchFamily="34" charset="-122"/>
              <a:cs typeface="Arial Unicode MS" panose="020B0604020202020204" pitchFamily="34" charset="-122"/>
            </a:endParaRPr>
          </a:p>
          <a:p>
            <a:pPr marL="0" indent="0">
              <a:buNone/>
            </a:pPr>
            <a:endParaRPr lang="zh-CN" altLang="en-US" dirty="0"/>
          </a:p>
        </p:txBody>
      </p:sp>
      <p:sp>
        <p:nvSpPr>
          <p:cNvPr id="4" name="Slide Number Placeholder 3"/>
          <p:cNvSpPr>
            <a:spLocks noGrp="1"/>
          </p:cNvSpPr>
          <p:nvPr>
            <p:ph type="sldNum" sz="quarter" idx="12"/>
          </p:nvPr>
        </p:nvSpPr>
        <p:spPr/>
        <p:txBody>
          <a:bodyPr/>
          <a:lstStyle/>
          <a:p>
            <a:fld id="{1341EED9-CD61-4633-9346-15B42B045996}" type="slidenum">
              <a:rPr lang="zh-CN" altLang="en-US" smtClean="0"/>
              <a:t>16</a:t>
            </a:fld>
            <a:endParaRPr lang="zh-CN" altLang="en-US"/>
          </a:p>
        </p:txBody>
      </p:sp>
      <p:pic>
        <p:nvPicPr>
          <p:cNvPr id="5" name="Picture 4"/>
          <p:cNvPicPr>
            <a:picLocks noChangeAspect="1"/>
          </p:cNvPicPr>
          <p:nvPr/>
        </p:nvPicPr>
        <p:blipFill rotWithShape="1">
          <a:blip r:embed="rId2"/>
          <a:srcRect t="20980" r="62380"/>
          <a:stretch/>
        </p:blipFill>
        <p:spPr>
          <a:xfrm>
            <a:off x="838200" y="2143036"/>
            <a:ext cx="5134706" cy="4714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3"/>
          <a:srcRect r="11653"/>
          <a:stretch/>
        </p:blipFill>
        <p:spPr>
          <a:xfrm>
            <a:off x="6219096" y="2143036"/>
            <a:ext cx="5134706" cy="4714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838200" y="5956240"/>
            <a:ext cx="1000125" cy="400110"/>
          </a:xfrm>
          <a:prstGeom prst="rect">
            <a:avLst/>
          </a:prstGeom>
          <a:noFill/>
        </p:spPr>
        <p:txBody>
          <a:bodyPr wrap="square" rtlCol="0">
            <a:spAutoFit/>
          </a:bodyPr>
          <a:lstStyle/>
          <a:p>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CFAA</a:t>
            </a:r>
            <a:endParaRPr lang="zh-CN" altLang="en-US" sz="20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 name="Content Placeholder 2">
            <a:extLst>
              <a:ext uri="{FF2B5EF4-FFF2-40B4-BE49-F238E27FC236}">
                <a16:creationId xmlns:a16="http://schemas.microsoft.com/office/drawing/2014/main" id="{A2F14D75-0956-7533-E0A8-4617EB667B96}"/>
              </a:ext>
            </a:extLst>
          </p:cNvPr>
          <p:cNvSpPr txBox="1">
            <a:spLocks/>
          </p:cNvSpPr>
          <p:nvPr/>
        </p:nvSpPr>
        <p:spPr>
          <a:xfrm>
            <a:off x="6685234" y="1429046"/>
            <a:ext cx="4202427" cy="9466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CN" altLang="en-US" dirty="0">
                <a:latin typeface="黑体" panose="02010609060101010101" pitchFamily="49" charset="-122"/>
                <a:ea typeface="黑体" panose="02010609060101010101" pitchFamily="49" charset="-122"/>
              </a:rPr>
              <a:t>首次配种预同期程序</a:t>
            </a:r>
            <a:br>
              <a:rPr lang="en-US" altLang="zh-CN" dirty="0">
                <a:latin typeface="黑体" panose="02010609060101010101" pitchFamily="49" charset="-122"/>
                <a:ea typeface="黑体" panose="02010609060101010101" pitchFamily="49" charset="-122"/>
              </a:rPr>
            </a:br>
            <a:r>
              <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rPr>
              <a:t>First service with double </a:t>
            </a:r>
            <a:r>
              <a:rPr lang="en-US" altLang="zh-CN" sz="1800" dirty="0" err="1">
                <a:latin typeface="Arial Unicode MS" panose="020B0604020202020204" pitchFamily="34" charset="-122"/>
                <a:ea typeface="Arial Unicode MS" panose="020B0604020202020204" pitchFamily="34" charset="-122"/>
                <a:cs typeface="Arial Unicode MS" panose="020B0604020202020204" pitchFamily="34" charset="-122"/>
              </a:rPr>
              <a:t>ovysynch</a:t>
            </a:r>
            <a:endParaRPr lang="zh-CN" altLang="en-US" sz="1800" dirty="0">
              <a:latin typeface="Arial Unicode MS" panose="020B0604020202020204" pitchFamily="34" charset="-122"/>
              <a:ea typeface="Arial Unicode MS" panose="020B0604020202020204" pitchFamily="34" charset="-122"/>
              <a:cs typeface="Arial Unicode MS" panose="020B0604020202020204" pitchFamily="34" charset="-122"/>
            </a:endParaRPr>
          </a:p>
          <a:p>
            <a:pPr marL="0" indent="0">
              <a:buFont typeface="Arial" panose="020B0604020202020204" pitchFamily="34" charset="0"/>
              <a:buNone/>
            </a:pPr>
            <a:endParaRPr lang="zh-CN" altLang="en-US" dirty="0"/>
          </a:p>
        </p:txBody>
      </p:sp>
    </p:spTree>
    <p:extLst>
      <p:ext uri="{BB962C8B-B14F-4D97-AF65-F5344CB8AC3E}">
        <p14:creationId xmlns:p14="http://schemas.microsoft.com/office/powerpoint/2010/main" val="4111504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714" y="435429"/>
            <a:ext cx="10628086" cy="1255259"/>
          </a:xfrm>
        </p:spPr>
        <p:txBody>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主动停配期之后的参配速度</a:t>
            </a:r>
            <a:br>
              <a:rPr lang="en-US" altLang="zh-CN"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Insemination rate after VWP</a:t>
            </a:r>
            <a:endParaRPr lang="zh-CN" altLang="en-US"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Slide Number Placeholder 3"/>
          <p:cNvSpPr>
            <a:spLocks noGrp="1"/>
          </p:cNvSpPr>
          <p:nvPr>
            <p:ph type="sldNum" sz="quarter" idx="12"/>
          </p:nvPr>
        </p:nvSpPr>
        <p:spPr/>
        <p:txBody>
          <a:bodyPr/>
          <a:lstStyle/>
          <a:p>
            <a:fld id="{1341EED9-CD61-4633-9346-15B42B045996}" type="slidenum">
              <a:rPr lang="zh-CN" altLang="en-US" smtClean="0"/>
              <a:t>17</a:t>
            </a:fld>
            <a:endParaRPr lang="zh-CN" altLang="en-US"/>
          </a:p>
        </p:txBody>
      </p:sp>
      <p:pic>
        <p:nvPicPr>
          <p:cNvPr id="8" name="Picture 7"/>
          <p:cNvPicPr>
            <a:picLocks/>
          </p:cNvPicPr>
          <p:nvPr/>
        </p:nvPicPr>
        <p:blipFill>
          <a:blip r:embed="rId2">
            <a:extLst>
              <a:ext uri="{28A0092B-C50C-407E-A947-70E740481C1C}">
                <a14:useLocalDpi xmlns:a14="http://schemas.microsoft.com/office/drawing/2010/main" val="0"/>
              </a:ext>
            </a:extLst>
          </a:blip>
          <a:stretch>
            <a:fillRect/>
          </a:stretch>
        </p:blipFill>
        <p:spPr>
          <a:xfrm>
            <a:off x="6183086" y="2163891"/>
            <a:ext cx="5643282" cy="3351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p:cNvPicPr>
          <p:nvPr/>
        </p:nvPicPr>
        <p:blipFill>
          <a:blip r:embed="rId3">
            <a:extLst>
              <a:ext uri="{28A0092B-C50C-407E-A947-70E740481C1C}">
                <a14:useLocalDpi xmlns:a14="http://schemas.microsoft.com/office/drawing/2010/main" val="0"/>
              </a:ext>
            </a:extLst>
          </a:blip>
          <a:stretch>
            <a:fillRect/>
          </a:stretch>
        </p:blipFill>
        <p:spPr>
          <a:xfrm>
            <a:off x="347063" y="2163890"/>
            <a:ext cx="5643282" cy="3351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3193143" y="2278743"/>
            <a:ext cx="580571" cy="15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91309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714" y="435429"/>
            <a:ext cx="10628086" cy="1255259"/>
          </a:xfrm>
        </p:spPr>
        <p:txBody>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让每一次的怀孕更有意义</a:t>
            </a:r>
            <a:b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Make every pregnancy more meaningful</a:t>
            </a:r>
            <a:endParaRPr lang="zh-CN" altLang="en-US"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Slide Number Placeholder 3"/>
          <p:cNvSpPr>
            <a:spLocks noGrp="1"/>
          </p:cNvSpPr>
          <p:nvPr>
            <p:ph type="sldNum" sz="quarter" idx="12"/>
          </p:nvPr>
        </p:nvSpPr>
        <p:spPr/>
        <p:txBody>
          <a:bodyPr/>
          <a:lstStyle/>
          <a:p>
            <a:fld id="{1341EED9-CD61-4633-9346-15B42B045996}" type="slidenum">
              <a:rPr lang="zh-CN" altLang="en-US" smtClean="0"/>
              <a:t>18</a:t>
            </a:fld>
            <a:endParaRPr lang="zh-CN" altLang="en-US"/>
          </a:p>
        </p:txBody>
      </p:sp>
      <p:sp>
        <p:nvSpPr>
          <p:cNvPr id="6" name="Rectangle 5"/>
          <p:cNvSpPr/>
          <p:nvPr/>
        </p:nvSpPr>
        <p:spPr>
          <a:xfrm>
            <a:off x="6667500" y="2772376"/>
            <a:ext cx="4241131" cy="3840475"/>
          </a:xfrm>
          <a:prstGeom prst="rect">
            <a:avLst/>
          </a:prstGeom>
        </p:spPr>
        <p:txBody>
          <a:bodyPr wrap="square">
            <a:spAutoFit/>
          </a:bodyPr>
          <a:lstStyle/>
          <a:p>
            <a:pPr marL="457200" indent="-457200">
              <a:spcAft>
                <a:spcPts val="1200"/>
              </a:spcAft>
              <a:buFont typeface="Arial" panose="020B0604020202020204" pitchFamily="34" charset="0"/>
              <a:buChar char="•"/>
            </a:pPr>
            <a:r>
              <a:rPr lang="zh-CN" altLang="en-US" sz="3600" dirty="0">
                <a:latin typeface="黑体" panose="02010609060101010101" pitchFamily="49" charset="-122"/>
                <a:ea typeface="黑体" panose="02010609060101010101" pitchFamily="49" charset="-122"/>
              </a:rPr>
              <a:t>更多的选配方案</a:t>
            </a:r>
            <a:br>
              <a:rPr lang="en-US" altLang="zh-CN" sz="3600" dirty="0">
                <a:latin typeface="黑体" panose="02010609060101010101" pitchFamily="49" charset="-122"/>
                <a:ea typeface="黑体" panose="02010609060101010101" pitchFamily="49" charset="-122"/>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More mating choices</a:t>
            </a:r>
          </a:p>
          <a:p>
            <a:pPr marL="457200" indent="-457200">
              <a:spcAft>
                <a:spcPts val="1200"/>
              </a:spcAft>
              <a:buFont typeface="Arial" panose="020B0604020202020204" pitchFamily="34" charset="0"/>
              <a:buChar char="•"/>
            </a:pPr>
            <a:r>
              <a:rPr lang="zh-CN" altLang="en-US" sz="3600" dirty="0">
                <a:latin typeface="黑体" panose="02010609060101010101" pitchFamily="49" charset="-122"/>
                <a:ea typeface="黑体" panose="02010609060101010101" pitchFamily="49" charset="-122"/>
              </a:rPr>
              <a:t>更快的遗传改良</a:t>
            </a:r>
            <a:br>
              <a:rPr lang="en-US" altLang="zh-CN" sz="3600" dirty="0">
                <a:latin typeface="黑体" panose="02010609060101010101" pitchFamily="49" charset="-122"/>
                <a:ea typeface="黑体" panose="02010609060101010101" pitchFamily="49" charset="-122"/>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Faster genetic improvement</a:t>
            </a:r>
          </a:p>
          <a:p>
            <a:pPr marL="457200" indent="-457200">
              <a:spcAft>
                <a:spcPts val="1200"/>
              </a:spcAft>
              <a:buFont typeface="Arial" panose="020B0604020202020204" pitchFamily="34" charset="0"/>
              <a:buChar char="•"/>
            </a:pPr>
            <a:r>
              <a:rPr lang="zh-CN" altLang="en-US" sz="3600" dirty="0">
                <a:latin typeface="黑体" panose="02010609060101010101" pitchFamily="49" charset="-122"/>
                <a:ea typeface="黑体" panose="02010609060101010101" pitchFamily="49" charset="-122"/>
              </a:rPr>
              <a:t>更多的经济收益</a:t>
            </a:r>
            <a:br>
              <a:rPr lang="en-US" altLang="zh-CN" sz="3600" dirty="0">
                <a:latin typeface="黑体" panose="02010609060101010101" pitchFamily="49" charset="-122"/>
                <a:ea typeface="黑体" panose="02010609060101010101" pitchFamily="49" charset="-122"/>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Higher profits</a:t>
            </a:r>
          </a:p>
          <a:p>
            <a:pPr marL="457200" indent="-457200">
              <a:lnSpc>
                <a:spcPct val="150000"/>
              </a:lnSpc>
              <a:buFont typeface="Arial" panose="020B0604020202020204" pitchFamily="34" charset="0"/>
              <a:buChar char="•"/>
            </a:pPr>
            <a:endParaRPr lang="zh-CN" altLang="en-US" sz="3600" dirty="0">
              <a:latin typeface="黑体" panose="02010609060101010101" pitchFamily="49" charset="-122"/>
              <a:ea typeface="黑体" panose="02010609060101010101" pitchFamily="49" charset="-122"/>
            </a:endParaRPr>
          </a:p>
        </p:txBody>
      </p:sp>
      <p:sp>
        <p:nvSpPr>
          <p:cNvPr id="3" name="文本框 2">
            <a:extLst>
              <a:ext uri="{FF2B5EF4-FFF2-40B4-BE49-F238E27FC236}">
                <a16:creationId xmlns:a16="http://schemas.microsoft.com/office/drawing/2014/main" id="{D80BC108-6641-2848-A641-B4B9780FA2B2}"/>
              </a:ext>
            </a:extLst>
          </p:cNvPr>
          <p:cNvSpPr txBox="1"/>
          <p:nvPr/>
        </p:nvSpPr>
        <p:spPr>
          <a:xfrm>
            <a:off x="1039586" y="2772376"/>
            <a:ext cx="4484914" cy="2985433"/>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zh-CN" altLang="en-US" sz="3600" dirty="0">
                <a:latin typeface="黑体" panose="02010609060101010101" pitchFamily="49" charset="-122"/>
                <a:ea typeface="黑体" panose="02010609060101010101" pitchFamily="49" charset="-122"/>
              </a:rPr>
              <a:t>更多的后备牛</a:t>
            </a:r>
            <a:br>
              <a:rPr lang="en-US" altLang="zh-CN" sz="3600" dirty="0">
                <a:latin typeface="黑体" panose="02010609060101010101" pitchFamily="49" charset="-122"/>
                <a:ea typeface="黑体" panose="02010609060101010101" pitchFamily="49" charset="-122"/>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More heifers</a:t>
            </a:r>
          </a:p>
          <a:p>
            <a:pPr marL="457200" indent="-457200">
              <a:spcAft>
                <a:spcPts val="1200"/>
              </a:spcAft>
              <a:buFont typeface="Arial" panose="020B0604020202020204" pitchFamily="34" charset="0"/>
              <a:buChar char="•"/>
            </a:pPr>
            <a:r>
              <a:rPr lang="zh-CN" altLang="en-US" sz="3600" dirty="0">
                <a:latin typeface="黑体" panose="02010609060101010101" pitchFamily="49" charset="-122"/>
                <a:ea typeface="黑体" panose="02010609060101010101" pitchFamily="49" charset="-122"/>
              </a:rPr>
              <a:t>更高的奶产量</a:t>
            </a:r>
            <a:br>
              <a:rPr lang="en-US" altLang="zh-CN" sz="3600" dirty="0">
                <a:latin typeface="黑体" panose="02010609060101010101" pitchFamily="49" charset="-122"/>
                <a:ea typeface="黑体" panose="02010609060101010101" pitchFamily="49" charset="-122"/>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Higher milk production</a:t>
            </a:r>
          </a:p>
          <a:p>
            <a:pPr marL="457200" indent="-457200">
              <a:spcAft>
                <a:spcPts val="1200"/>
              </a:spcAft>
              <a:buFont typeface="Arial" panose="020B0604020202020204" pitchFamily="34" charset="0"/>
              <a:buChar char="•"/>
            </a:pPr>
            <a:r>
              <a:rPr lang="zh-CN" altLang="en-US" sz="3600" dirty="0">
                <a:latin typeface="黑体" panose="02010609060101010101" pitchFamily="49" charset="-122"/>
                <a:ea typeface="黑体" panose="02010609060101010101" pitchFamily="49" charset="-122"/>
              </a:rPr>
              <a:t>更一致的生产状态</a:t>
            </a:r>
            <a:br>
              <a:rPr lang="en-US" altLang="zh-CN" sz="3600" dirty="0">
                <a:latin typeface="黑体" panose="02010609060101010101" pitchFamily="49" charset="-122"/>
                <a:ea typeface="黑体" panose="02010609060101010101" pitchFamily="49" charset="-122"/>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Better herd consistency</a:t>
            </a:r>
            <a:endParaRPr lang="zh-CN" altLang="en-US" sz="20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 name="文本框 7">
            <a:extLst>
              <a:ext uri="{FF2B5EF4-FFF2-40B4-BE49-F238E27FC236}">
                <a16:creationId xmlns:a16="http://schemas.microsoft.com/office/drawing/2014/main" id="{47E11E8D-C180-CDC9-8AF1-5A3F06CDDF54}"/>
              </a:ext>
            </a:extLst>
          </p:cNvPr>
          <p:cNvSpPr txBox="1"/>
          <p:nvPr/>
        </p:nvSpPr>
        <p:spPr>
          <a:xfrm>
            <a:off x="838200" y="1690688"/>
            <a:ext cx="5829300" cy="954107"/>
          </a:xfrm>
          <a:prstGeom prst="rect">
            <a:avLst/>
          </a:prstGeom>
          <a:noFill/>
        </p:spPr>
        <p:txBody>
          <a:bodyPr wrap="square">
            <a:spAutoFit/>
          </a:bodyPr>
          <a:lstStyle/>
          <a:p>
            <a:r>
              <a:rPr lang="zh-CN" altLang="en-US" sz="3600" dirty="0">
                <a:latin typeface="黑体" panose="02010609060101010101" pitchFamily="49" charset="-122"/>
                <a:ea typeface="黑体" panose="02010609060101010101" pitchFamily="49" charset="-122"/>
                <a:cs typeface="Arial" panose="020B0604020202020204" pitchFamily="34" charset="0"/>
              </a:rPr>
              <a:t>怀孕带给牧场的不只是</a:t>
            </a:r>
            <a:r>
              <a:rPr lang="en-US" altLang="zh-CN" sz="3600" dirty="0">
                <a:latin typeface="黑体" panose="02010609060101010101" pitchFamily="49" charset="-122"/>
                <a:ea typeface="黑体" panose="02010609060101010101" pitchFamily="49" charset="-122"/>
                <a:cs typeface="Arial" panose="020B0604020202020204" pitchFamily="34" charset="0"/>
              </a:rPr>
              <a:t>…</a:t>
            </a:r>
            <a:br>
              <a:rPr lang="en-US" altLang="zh-CN" sz="3600" dirty="0">
                <a:latin typeface="黑体" panose="02010609060101010101" pitchFamily="49" charset="-122"/>
                <a:ea typeface="黑体" panose="02010609060101010101" pitchFamily="49" charset="-122"/>
                <a:cs typeface="Arial" panose="020B0604020202020204" pitchFamily="34" charset="0"/>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Pregnancy brings farm…</a:t>
            </a:r>
            <a:endParaRPr lang="zh-CN" altLang="en-US" sz="3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9" name="文本框 8">
            <a:extLst>
              <a:ext uri="{FF2B5EF4-FFF2-40B4-BE49-F238E27FC236}">
                <a16:creationId xmlns:a16="http://schemas.microsoft.com/office/drawing/2014/main" id="{5E59C186-81C5-B856-E34E-DF291A606069}"/>
              </a:ext>
            </a:extLst>
          </p:cNvPr>
          <p:cNvSpPr txBox="1"/>
          <p:nvPr/>
        </p:nvSpPr>
        <p:spPr>
          <a:xfrm>
            <a:off x="6896960" y="1690688"/>
            <a:ext cx="4456840" cy="954107"/>
          </a:xfrm>
          <a:prstGeom prst="rect">
            <a:avLst/>
          </a:prstGeom>
          <a:noFill/>
        </p:spPr>
        <p:txBody>
          <a:bodyPr wrap="square">
            <a:spAutoFit/>
          </a:bodyPr>
          <a:lstStyle/>
          <a:p>
            <a:r>
              <a:rPr lang="zh-CN" altLang="en-US" sz="3600" dirty="0">
                <a:latin typeface="黑体" panose="02010609060101010101" pitchFamily="49" charset="-122"/>
                <a:ea typeface="黑体" panose="02010609060101010101" pitchFamily="49" charset="-122"/>
                <a:cs typeface="Arial" panose="020B0604020202020204" pitchFamily="34" charset="0"/>
              </a:rPr>
              <a:t>还包括</a:t>
            </a:r>
            <a:r>
              <a:rPr lang="en-US" altLang="zh-CN" sz="3600" dirty="0">
                <a:latin typeface="黑体" panose="02010609060101010101" pitchFamily="49" charset="-122"/>
                <a:ea typeface="黑体" panose="02010609060101010101" pitchFamily="49" charset="-122"/>
                <a:cs typeface="Arial" panose="020B0604020202020204" pitchFamily="34" charset="0"/>
              </a:rPr>
              <a:t>…</a:t>
            </a:r>
            <a:br>
              <a:rPr lang="en-US" altLang="zh-CN" sz="3600" dirty="0">
                <a:latin typeface="黑体" panose="02010609060101010101" pitchFamily="49" charset="-122"/>
                <a:ea typeface="黑体" panose="02010609060101010101" pitchFamily="49" charset="-122"/>
                <a:cs typeface="Arial" panose="020B0604020202020204" pitchFamily="34" charset="0"/>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But also including…</a:t>
            </a:r>
            <a:endParaRPr lang="zh-CN" altLang="en-US" sz="20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61670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59A818-E707-4CD5-B2C2-9E325DFA3A34}"/>
              </a:ext>
            </a:extLst>
          </p:cNvPr>
          <p:cNvSpPr>
            <a:spLocks noGrp="1"/>
          </p:cNvSpPr>
          <p:nvPr>
            <p:ph type="title"/>
          </p:nvPr>
        </p:nvSpPr>
        <p:spPr/>
        <p:txBody>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更多选配方案创造更多附加值</a:t>
            </a:r>
            <a:b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More mating options create more added value</a:t>
            </a:r>
            <a:endParaRPr lang="zh-CN" altLang="en-US"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灯片编号占位符 3">
            <a:extLst>
              <a:ext uri="{FF2B5EF4-FFF2-40B4-BE49-F238E27FC236}">
                <a16:creationId xmlns:a16="http://schemas.microsoft.com/office/drawing/2014/main" id="{3C4CB5B8-E1CD-65F6-1C80-ED91D90A59C7}"/>
              </a:ext>
            </a:extLst>
          </p:cNvPr>
          <p:cNvSpPr>
            <a:spLocks noGrp="1"/>
          </p:cNvSpPr>
          <p:nvPr>
            <p:ph type="sldNum" sz="quarter" idx="12"/>
          </p:nvPr>
        </p:nvSpPr>
        <p:spPr/>
        <p:txBody>
          <a:bodyPr/>
          <a:lstStyle/>
          <a:p>
            <a:fld id="{1341EED9-CD61-4633-9346-15B42B045996}" type="slidenum">
              <a:rPr lang="zh-CN" altLang="en-US" smtClean="0"/>
              <a:t>19</a:t>
            </a:fld>
            <a:endParaRPr lang="zh-CN" altLang="en-US"/>
          </a:p>
        </p:txBody>
      </p:sp>
      <p:pic>
        <p:nvPicPr>
          <p:cNvPr id="7" name="Picture 3">
            <a:extLst>
              <a:ext uri="{FF2B5EF4-FFF2-40B4-BE49-F238E27FC236}">
                <a16:creationId xmlns:a16="http://schemas.microsoft.com/office/drawing/2014/main" id="{6FBC646E-9115-939A-E5E3-CB41CFF029C4}"/>
              </a:ext>
            </a:extLst>
          </p:cNvPr>
          <p:cNvPicPr>
            <a:picLocks noChangeAspect="1"/>
          </p:cNvPicPr>
          <p:nvPr/>
        </p:nvPicPr>
        <p:blipFill>
          <a:blip r:embed="rId2"/>
          <a:srcRect t="279" b="-1"/>
          <a:stretch/>
        </p:blipFill>
        <p:spPr>
          <a:xfrm>
            <a:off x="221647" y="1837770"/>
            <a:ext cx="5855368" cy="4351338"/>
          </a:xfrm>
          <a:prstGeom prst="rect">
            <a:avLst/>
          </a:prstGeom>
        </p:spPr>
      </p:pic>
      <p:pic>
        <p:nvPicPr>
          <p:cNvPr id="8" name="Picture 3">
            <a:extLst>
              <a:ext uri="{FF2B5EF4-FFF2-40B4-BE49-F238E27FC236}">
                <a16:creationId xmlns:a16="http://schemas.microsoft.com/office/drawing/2014/main" id="{0ABCD013-89BF-316D-8E92-29D728B06FC2}"/>
              </a:ext>
            </a:extLst>
          </p:cNvPr>
          <p:cNvPicPr>
            <a:picLocks noChangeAspect="1"/>
          </p:cNvPicPr>
          <p:nvPr/>
        </p:nvPicPr>
        <p:blipFill>
          <a:blip r:embed="rId3"/>
          <a:stretch>
            <a:fillRect/>
          </a:stretch>
        </p:blipFill>
        <p:spPr>
          <a:xfrm>
            <a:off x="6096000" y="1813480"/>
            <a:ext cx="5874353" cy="4363483"/>
          </a:xfrm>
          <a:prstGeom prst="rect">
            <a:avLst/>
          </a:prstGeom>
        </p:spPr>
      </p:pic>
    </p:spTree>
    <p:extLst>
      <p:ext uri="{BB962C8B-B14F-4D97-AF65-F5344CB8AC3E}">
        <p14:creationId xmlns:p14="http://schemas.microsoft.com/office/powerpoint/2010/main" val="2813451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F1037D5-D34F-26DB-1418-7515D139F64F}"/>
              </a:ext>
            </a:extLst>
          </p:cNvPr>
          <p:cNvGrpSpPr/>
          <p:nvPr/>
        </p:nvGrpSpPr>
        <p:grpSpPr>
          <a:xfrm>
            <a:off x="838200" y="4293338"/>
            <a:ext cx="10845398" cy="2564662"/>
            <a:chOff x="530719" y="1863129"/>
            <a:chExt cx="11064350" cy="2936733"/>
          </a:xfrm>
        </p:grpSpPr>
        <p:pic>
          <p:nvPicPr>
            <p:cNvPr id="3075" name="Picture 3" descr="lactation_curve"/>
            <p:cNvPicPr>
              <a:picLocks noChangeAspect="1" noChangeArrowheads="1"/>
            </p:cNvPicPr>
            <p:nvPr/>
          </p:nvPicPr>
          <p:blipFill>
            <a:blip r:embed="rId3" cstate="print"/>
            <a:srcRect/>
            <a:stretch>
              <a:fillRect/>
            </a:stretch>
          </p:blipFill>
          <p:spPr bwMode="auto">
            <a:xfrm>
              <a:off x="530719" y="1863129"/>
              <a:ext cx="5867120" cy="2933560"/>
            </a:xfrm>
            <a:prstGeom prst="rect">
              <a:avLst/>
            </a:prstGeom>
            <a:noFill/>
            <a:ln w="9525">
              <a:noFill/>
              <a:miter lim="800000"/>
              <a:headEnd/>
              <a:tailEnd/>
            </a:ln>
          </p:spPr>
        </p:pic>
        <p:pic>
          <p:nvPicPr>
            <p:cNvPr id="3077" name="Picture 5" descr="lactation_curve"/>
            <p:cNvPicPr>
              <a:picLocks noChangeAspect="1" noChangeArrowheads="1"/>
            </p:cNvPicPr>
            <p:nvPr/>
          </p:nvPicPr>
          <p:blipFill>
            <a:blip r:embed="rId3" cstate="print"/>
            <a:srcRect l="16364"/>
            <a:stretch>
              <a:fillRect/>
            </a:stretch>
          </p:blipFill>
          <p:spPr bwMode="auto">
            <a:xfrm>
              <a:off x="5293079" y="1887050"/>
              <a:ext cx="4872340" cy="2912812"/>
            </a:xfrm>
            <a:prstGeom prst="rect">
              <a:avLst/>
            </a:prstGeom>
            <a:noFill/>
            <a:ln w="9525">
              <a:noFill/>
              <a:miter lim="800000"/>
              <a:headEnd/>
              <a:tailEnd/>
            </a:ln>
          </p:spPr>
        </p:pic>
        <p:sp>
          <p:nvSpPr>
            <p:cNvPr id="527367" name="Freeform 527366"/>
            <p:cNvSpPr/>
            <p:nvPr/>
          </p:nvSpPr>
          <p:spPr>
            <a:xfrm>
              <a:off x="1478581" y="2944655"/>
              <a:ext cx="9135388" cy="1140075"/>
            </a:xfrm>
            <a:custGeom>
              <a:avLst/>
              <a:gdLst>
                <a:gd name="connsiteX0" fmla="*/ 0 w 8571570"/>
                <a:gd name="connsiteY0" fmla="*/ 342406 h 1492537"/>
                <a:gd name="connsiteX1" fmla="*/ 308344 w 8571570"/>
                <a:gd name="connsiteY1" fmla="*/ 12797 h 1492537"/>
                <a:gd name="connsiteX2" fmla="*/ 903767 w 8571570"/>
                <a:gd name="connsiteY2" fmla="*/ 193550 h 1492537"/>
                <a:gd name="connsiteX3" fmla="*/ 2371060 w 8571570"/>
                <a:gd name="connsiteY3" fmla="*/ 1150481 h 1492537"/>
                <a:gd name="connsiteX4" fmla="*/ 4274288 w 8571570"/>
                <a:gd name="connsiteY4" fmla="*/ 1458825 h 1492537"/>
                <a:gd name="connsiteX5" fmla="*/ 4827181 w 8571570"/>
                <a:gd name="connsiteY5" fmla="*/ 469997 h 1492537"/>
                <a:gd name="connsiteX6" fmla="*/ 4944139 w 8571570"/>
                <a:gd name="connsiteY6" fmla="*/ 225448 h 1492537"/>
                <a:gd name="connsiteX7" fmla="*/ 5263116 w 8571570"/>
                <a:gd name="connsiteY7" fmla="*/ 12797 h 1492537"/>
                <a:gd name="connsiteX8" fmla="*/ 5879805 w 8571570"/>
                <a:gd name="connsiteY8" fmla="*/ 172285 h 1492537"/>
                <a:gd name="connsiteX9" fmla="*/ 8293395 w 8571570"/>
                <a:gd name="connsiteY9" fmla="*/ 1363132 h 1492537"/>
                <a:gd name="connsiteX10" fmla="*/ 8420986 w 8571570"/>
                <a:gd name="connsiteY10" fmla="*/ 1405662 h 149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1570" h="1492537">
                  <a:moveTo>
                    <a:pt x="0" y="342406"/>
                  </a:moveTo>
                  <a:cubicBezTo>
                    <a:pt x="78858" y="190006"/>
                    <a:pt x="157716" y="37606"/>
                    <a:pt x="308344" y="12797"/>
                  </a:cubicBezTo>
                  <a:cubicBezTo>
                    <a:pt x="458972" y="-12012"/>
                    <a:pt x="559981" y="3936"/>
                    <a:pt x="903767" y="193550"/>
                  </a:cubicBezTo>
                  <a:cubicBezTo>
                    <a:pt x="1247553" y="383164"/>
                    <a:pt x="1809307" y="939602"/>
                    <a:pt x="2371060" y="1150481"/>
                  </a:cubicBezTo>
                  <a:cubicBezTo>
                    <a:pt x="2932814" y="1361360"/>
                    <a:pt x="3864935" y="1572239"/>
                    <a:pt x="4274288" y="1458825"/>
                  </a:cubicBezTo>
                  <a:cubicBezTo>
                    <a:pt x="4683642" y="1345411"/>
                    <a:pt x="4715539" y="675560"/>
                    <a:pt x="4827181" y="469997"/>
                  </a:cubicBezTo>
                  <a:cubicBezTo>
                    <a:pt x="4938823" y="264434"/>
                    <a:pt x="4871483" y="301648"/>
                    <a:pt x="4944139" y="225448"/>
                  </a:cubicBezTo>
                  <a:cubicBezTo>
                    <a:pt x="5016795" y="149248"/>
                    <a:pt x="5107172" y="21657"/>
                    <a:pt x="5263116" y="12797"/>
                  </a:cubicBezTo>
                  <a:cubicBezTo>
                    <a:pt x="5419060" y="3936"/>
                    <a:pt x="5374759" y="-52771"/>
                    <a:pt x="5879805" y="172285"/>
                  </a:cubicBezTo>
                  <a:cubicBezTo>
                    <a:pt x="6384851" y="397341"/>
                    <a:pt x="7869865" y="1157569"/>
                    <a:pt x="8293395" y="1363132"/>
                  </a:cubicBezTo>
                  <a:cubicBezTo>
                    <a:pt x="8716925" y="1568695"/>
                    <a:pt x="8568955" y="1487178"/>
                    <a:pt x="8420986" y="1405662"/>
                  </a:cubicBezTo>
                </a:path>
              </a:pathLst>
            </a:cu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369" name="Freeform 527368"/>
            <p:cNvSpPr/>
            <p:nvPr/>
          </p:nvSpPr>
          <p:spPr>
            <a:xfrm>
              <a:off x="1511819" y="2566868"/>
              <a:ext cx="7605992" cy="1477388"/>
            </a:xfrm>
            <a:custGeom>
              <a:avLst/>
              <a:gdLst>
                <a:gd name="connsiteX0" fmla="*/ 0 w 6209414"/>
                <a:gd name="connsiteY0" fmla="*/ 407044 h 1622028"/>
                <a:gd name="connsiteX1" fmla="*/ 350875 w 6209414"/>
                <a:gd name="connsiteY1" fmla="*/ 34904 h 1622028"/>
                <a:gd name="connsiteX2" fmla="*/ 882503 w 6209414"/>
                <a:gd name="connsiteY2" fmla="*/ 226290 h 1622028"/>
                <a:gd name="connsiteX3" fmla="*/ 2987749 w 6209414"/>
                <a:gd name="connsiteY3" fmla="*/ 1619155 h 1622028"/>
                <a:gd name="connsiteX4" fmla="*/ 3317359 w 6209414"/>
                <a:gd name="connsiteY4" fmla="*/ 577165 h 1622028"/>
                <a:gd name="connsiteX5" fmla="*/ 3540642 w 6209414"/>
                <a:gd name="connsiteY5" fmla="*/ 119965 h 1622028"/>
                <a:gd name="connsiteX6" fmla="*/ 4093535 w 6209414"/>
                <a:gd name="connsiteY6" fmla="*/ 119965 h 1622028"/>
                <a:gd name="connsiteX7" fmla="*/ 6209414 w 6209414"/>
                <a:gd name="connsiteY7" fmla="*/ 1480932 h 162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414" h="1622028">
                  <a:moveTo>
                    <a:pt x="0" y="407044"/>
                  </a:moveTo>
                  <a:cubicBezTo>
                    <a:pt x="101895" y="236037"/>
                    <a:pt x="203791" y="65030"/>
                    <a:pt x="350875" y="34904"/>
                  </a:cubicBezTo>
                  <a:cubicBezTo>
                    <a:pt x="497959" y="4778"/>
                    <a:pt x="443024" y="-37752"/>
                    <a:pt x="882503" y="226290"/>
                  </a:cubicBezTo>
                  <a:cubicBezTo>
                    <a:pt x="1321982" y="490332"/>
                    <a:pt x="2581940" y="1560676"/>
                    <a:pt x="2987749" y="1619155"/>
                  </a:cubicBezTo>
                  <a:cubicBezTo>
                    <a:pt x="3393558" y="1677634"/>
                    <a:pt x="3225210" y="827030"/>
                    <a:pt x="3317359" y="577165"/>
                  </a:cubicBezTo>
                  <a:cubicBezTo>
                    <a:pt x="3409508" y="327300"/>
                    <a:pt x="3411279" y="196165"/>
                    <a:pt x="3540642" y="119965"/>
                  </a:cubicBezTo>
                  <a:cubicBezTo>
                    <a:pt x="3670005" y="43765"/>
                    <a:pt x="3648740" y="-106863"/>
                    <a:pt x="4093535" y="119965"/>
                  </a:cubicBezTo>
                  <a:cubicBezTo>
                    <a:pt x="4538330" y="346793"/>
                    <a:pt x="5373872" y="913862"/>
                    <a:pt x="6209414" y="1480932"/>
                  </a:cubicBezTo>
                </a:path>
              </a:pathLst>
            </a:custGeom>
            <a:noFill/>
            <a:ln w="1016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371" name="Rectangle 527370"/>
            <p:cNvSpPr/>
            <p:nvPr/>
          </p:nvSpPr>
          <p:spPr>
            <a:xfrm>
              <a:off x="1466571" y="3543510"/>
              <a:ext cx="7651240" cy="899051"/>
            </a:xfrm>
            <a:prstGeom prst="rect">
              <a:avLst/>
            </a:prstGeom>
            <a:solidFill>
              <a:srgbClr val="FFFF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9748283" y="3303235"/>
              <a:ext cx="1846786" cy="422913"/>
            </a:xfrm>
            <a:prstGeom prst="rect">
              <a:avLst/>
            </a:prstGeom>
            <a:solidFill>
              <a:srgbClr val="FFFF99"/>
            </a:solidFill>
          </p:spPr>
          <p:txBody>
            <a:bodyPr wrap="square" rtlCol="0">
              <a:spAutoFit/>
            </a:bodyPr>
            <a:lstStyle/>
            <a:p>
              <a:pPr algn="ctr"/>
              <a:r>
                <a:rPr lang="zh-CN" altLang="en-US" dirty="0">
                  <a:latin typeface="黑体" panose="02010609060101010101" pitchFamily="49" charset="-122"/>
                  <a:ea typeface="黑体" panose="02010609060101010101" pitchFamily="49" charset="-122"/>
                </a:rPr>
                <a:t>收支平衡点 </a:t>
              </a:r>
              <a:r>
                <a:rPr lang="en-US" altLang="zh-CN" dirty="0">
                  <a:latin typeface="黑体" panose="02010609060101010101" pitchFamily="49" charset="-122"/>
                  <a:ea typeface="黑体" panose="02010609060101010101" pitchFamily="49" charset="-122"/>
                </a:rPr>
                <a:t>BEP</a:t>
              </a:r>
              <a:endParaRPr lang="en-US" sz="1100" dirty="0"/>
            </a:p>
          </p:txBody>
        </p:sp>
      </p:grpSp>
      <p:sp>
        <p:nvSpPr>
          <p:cNvPr id="2" name="TextBox 1"/>
          <p:cNvSpPr txBox="1"/>
          <p:nvPr/>
        </p:nvSpPr>
        <p:spPr>
          <a:xfrm>
            <a:off x="553251" y="1641561"/>
            <a:ext cx="11382716" cy="2739211"/>
          </a:xfrm>
          <a:prstGeom prst="rect">
            <a:avLst/>
          </a:prstGeom>
          <a:noFill/>
        </p:spPr>
        <p:txBody>
          <a:bodyPr wrap="square" rtlCol="0">
            <a:spAutoFit/>
          </a:bodyPr>
          <a:lstStyle/>
          <a:p>
            <a:pPr marL="457200" indent="-457200">
              <a:spcBef>
                <a:spcPts val="1200"/>
              </a:spcBef>
              <a:buFont typeface="Arial" panose="020B0604020202020204" pitchFamily="34" charset="0"/>
              <a:buChar char="•"/>
            </a:pPr>
            <a:r>
              <a:rPr lang="zh-CN" altLang="en-US" sz="2800" dirty="0">
                <a:latin typeface="黑体" panose="02010609060101010101" pitchFamily="49" charset="-122"/>
                <a:ea typeface="黑体" panose="02010609060101010101" pitchFamily="49" charset="-122"/>
              </a:rPr>
              <a:t>高效繁殖，空怀天数缩短，平均泌乳天数降低，奶产量上升</a:t>
            </a:r>
            <a:br>
              <a:rPr lang="en-US" altLang="zh-CN" sz="2800" dirty="0">
                <a:latin typeface="黑体" panose="02010609060101010101" pitchFamily="49" charset="-122"/>
                <a:ea typeface="黑体" panose="02010609060101010101" pitchFamily="49" charset="-122"/>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Higher reproduction efficiency, less days open, lower DIM, and higher milk production</a:t>
            </a:r>
          </a:p>
          <a:p>
            <a:pPr marL="457200" indent="-457200">
              <a:spcBef>
                <a:spcPts val="1200"/>
              </a:spcBef>
              <a:buFont typeface="Arial" panose="020B0604020202020204" pitchFamily="34" charset="0"/>
              <a:buChar char="•"/>
            </a:pPr>
            <a:r>
              <a:rPr lang="zh-CN" altLang="en-US" sz="2800" dirty="0">
                <a:latin typeface="黑体" panose="02010609060101010101" pitchFamily="49" charset="-122"/>
                <a:ea typeface="黑体" panose="02010609060101010101" pitchFamily="49" charset="-122"/>
              </a:rPr>
              <a:t>高效繁殖使得牛群体况、繁殖、健康等一致性更好</a:t>
            </a:r>
            <a:br>
              <a:rPr lang="en-US" altLang="zh-CN" sz="2800" dirty="0">
                <a:latin typeface="黑体" panose="02010609060101010101" pitchFamily="49" charset="-122"/>
                <a:ea typeface="黑体" panose="02010609060101010101" pitchFamily="49" charset="-122"/>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Higher reproduction efficiency improve herd consistency of BCS, reproduction and health</a:t>
            </a:r>
          </a:p>
          <a:p>
            <a:pPr marL="457200" indent="-457200">
              <a:spcBef>
                <a:spcPts val="1200"/>
              </a:spcBef>
              <a:buFont typeface="Arial" panose="020B0604020202020204" pitchFamily="34" charset="0"/>
              <a:buChar char="•"/>
            </a:pPr>
            <a:r>
              <a:rPr lang="zh-CN" altLang="en-US" sz="3600" b="1" dirty="0">
                <a:latin typeface="黑体" panose="02010609060101010101" pitchFamily="49" charset="-122"/>
                <a:ea typeface="黑体" panose="02010609060101010101" pitchFamily="49" charset="-122"/>
              </a:rPr>
              <a:t>提高繁殖效率，尽快进入下一个泌乳胎次</a:t>
            </a:r>
            <a:br>
              <a:rPr lang="en-US" altLang="zh-CN" sz="3600" b="1" dirty="0">
                <a:latin typeface="黑体" panose="02010609060101010101" pitchFamily="49" charset="-122"/>
                <a:ea typeface="黑体" panose="02010609060101010101" pitchFamily="49" charset="-122"/>
              </a:rPr>
            </a:b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Improve the reproduction efficiency, push cows to the next lactation as soon as possible</a:t>
            </a:r>
            <a:endParaRPr lang="en-US" sz="20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 name="标题 2"/>
          <p:cNvSpPr>
            <a:spLocks noGrp="1"/>
          </p:cNvSpPr>
          <p:nvPr>
            <p:ph type="title"/>
          </p:nvPr>
        </p:nvSpPr>
        <p:spPr>
          <a:xfrm>
            <a:off x="838200" y="514350"/>
            <a:ext cx="10515600" cy="771525"/>
          </a:xfrm>
        </p:spPr>
        <p:txBody>
          <a:bodyPr>
            <a:noAutofit/>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每一次怀孕都有意义 </a:t>
            </a:r>
            <a:br>
              <a:rPr lang="en-US" altLang="zh-CN"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Every pregnancy is meaningful  </a:t>
            </a:r>
            <a:r>
              <a:rPr lang="zh-CN" altLang="en-US"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0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89354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C5A3CA-BEC2-F1A4-F0BE-67B383DD644D}"/>
              </a:ext>
            </a:extLst>
          </p:cNvPr>
          <p:cNvSpPr>
            <a:spLocks noGrp="1"/>
          </p:cNvSpPr>
          <p:nvPr>
            <p:ph type="title"/>
          </p:nvPr>
        </p:nvSpPr>
        <p:spPr/>
        <p:txBody>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更多的肉牛和性控冻精用于奶牛</a:t>
            </a:r>
            <a:b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More beef and sexed semen are used on dairy</a:t>
            </a:r>
            <a:endParaRPr lang="zh-CN" altLang="en-US"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 name="内容占位符 2">
            <a:extLst>
              <a:ext uri="{FF2B5EF4-FFF2-40B4-BE49-F238E27FC236}">
                <a16:creationId xmlns:a16="http://schemas.microsoft.com/office/drawing/2014/main" id="{CD20CFE6-6CF5-E22B-BB00-F1606478ED01}"/>
              </a:ext>
            </a:extLst>
          </p:cNvPr>
          <p:cNvSpPr>
            <a:spLocks noGrp="1"/>
          </p:cNvSpPr>
          <p:nvPr>
            <p:ph idx="1"/>
          </p:nvPr>
        </p:nvSpPr>
        <p:spPr>
          <a:xfrm>
            <a:off x="597568" y="1576279"/>
            <a:ext cx="7022432" cy="4351338"/>
          </a:xfrm>
        </p:spPr>
        <p:txBody>
          <a:bodyPr/>
          <a:lstStyle/>
          <a:p>
            <a:r>
              <a:rPr lang="en-US" altLang="zh-CN" b="0" i="0" dirty="0">
                <a:solidFill>
                  <a:srgbClr val="000000"/>
                </a:solidFill>
                <a:effectLst/>
                <a:latin typeface="黑体" panose="02010609060101010101" pitchFamily="49" charset="-122"/>
                <a:ea typeface="黑体" panose="02010609060101010101" pitchFamily="49" charset="-122"/>
              </a:rPr>
              <a:t>2023</a:t>
            </a:r>
            <a:r>
              <a:rPr lang="zh-CN" altLang="en-US" b="0" i="0" dirty="0">
                <a:solidFill>
                  <a:srgbClr val="000000"/>
                </a:solidFill>
                <a:effectLst/>
                <a:latin typeface="黑体" panose="02010609060101010101" pitchFamily="49" charset="-122"/>
                <a:ea typeface="黑体" panose="02010609060101010101" pitchFamily="49" charset="-122"/>
              </a:rPr>
              <a:t>年美国国内肉牛冻精</a:t>
            </a:r>
            <a:r>
              <a:rPr lang="zh-CN" altLang="en-US" dirty="0">
                <a:solidFill>
                  <a:srgbClr val="000000"/>
                </a:solidFill>
                <a:latin typeface="黑体" panose="02010609060101010101" pitchFamily="49" charset="-122"/>
                <a:ea typeface="黑体" panose="02010609060101010101" pitchFamily="49" charset="-122"/>
              </a:rPr>
              <a:t>销售超过</a:t>
            </a:r>
            <a:r>
              <a:rPr lang="en-US" altLang="zh-CN" b="0" i="0" dirty="0">
                <a:solidFill>
                  <a:srgbClr val="000000"/>
                </a:solidFill>
                <a:effectLst/>
                <a:latin typeface="黑体" panose="02010609060101010101" pitchFamily="49" charset="-122"/>
                <a:ea typeface="黑体" panose="02010609060101010101" pitchFamily="49" charset="-122"/>
              </a:rPr>
              <a:t>940</a:t>
            </a:r>
            <a:r>
              <a:rPr lang="zh-CN" altLang="en-US" b="0" i="0" dirty="0">
                <a:solidFill>
                  <a:srgbClr val="000000"/>
                </a:solidFill>
                <a:effectLst/>
                <a:latin typeface="黑体" panose="02010609060101010101" pitchFamily="49" charset="-122"/>
                <a:ea typeface="黑体" panose="02010609060101010101" pitchFamily="49" charset="-122"/>
              </a:rPr>
              <a:t>万剂</a:t>
            </a:r>
            <a:br>
              <a:rPr lang="en-US" altLang="zh-CN" b="0" i="0" dirty="0">
                <a:solidFill>
                  <a:srgbClr val="000000"/>
                </a:solidFill>
                <a:effectLst/>
                <a:latin typeface="黑体" panose="02010609060101010101" pitchFamily="49" charset="-122"/>
                <a:ea typeface="黑体" panose="02010609060101010101" pitchFamily="49" charset="-122"/>
              </a:rPr>
            </a:br>
            <a:r>
              <a:rPr lang="en-US" altLang="zh-CN" sz="1200" b="0" i="0" dirty="0">
                <a:solidFill>
                  <a:srgbClr val="000000"/>
                </a:solidFill>
                <a:effectLst/>
                <a:latin typeface="Roboto" panose="02000000000000000000" pitchFamily="2" charset="0"/>
              </a:rPr>
              <a:t> </a:t>
            </a:r>
            <a:r>
              <a:rPr lang="en-US" altLang="zh-CN" sz="1800" b="0" i="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9.4 million units of beef semen sold domestically in 2023</a:t>
            </a:r>
            <a:endParaRPr lang="en-US" altLang="zh-CN" sz="2000" b="0" i="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p>
            <a:r>
              <a:rPr lang="zh-CN" altLang="en-US" b="0" i="0" dirty="0">
                <a:solidFill>
                  <a:srgbClr val="000000"/>
                </a:solidFill>
                <a:effectLst/>
                <a:latin typeface="黑体" panose="02010609060101010101" pitchFamily="49" charset="-122"/>
                <a:ea typeface="黑体" panose="02010609060101010101" pitchFamily="49" charset="-122"/>
              </a:rPr>
              <a:t>其中</a:t>
            </a:r>
            <a:r>
              <a:rPr lang="en-US" altLang="zh-CN" b="0" i="0" dirty="0">
                <a:solidFill>
                  <a:srgbClr val="000000"/>
                </a:solidFill>
                <a:effectLst/>
                <a:latin typeface="黑体" panose="02010609060101010101" pitchFamily="49" charset="-122"/>
                <a:ea typeface="黑体" panose="02010609060101010101" pitchFamily="49" charset="-122"/>
              </a:rPr>
              <a:t>790</a:t>
            </a:r>
            <a:r>
              <a:rPr lang="zh-CN" altLang="en-US" b="0" i="0" dirty="0">
                <a:solidFill>
                  <a:srgbClr val="000000"/>
                </a:solidFill>
                <a:effectLst/>
                <a:latin typeface="黑体" panose="02010609060101010101" pitchFamily="49" charset="-122"/>
                <a:ea typeface="黑体" panose="02010609060101010101" pitchFamily="49" charset="-122"/>
              </a:rPr>
              <a:t>万剂用在了奶牛群体</a:t>
            </a:r>
            <a:br>
              <a:rPr lang="en-US" altLang="zh-CN" b="0" i="0" dirty="0">
                <a:solidFill>
                  <a:srgbClr val="000000"/>
                </a:solidFill>
                <a:effectLst/>
                <a:latin typeface="黑体" panose="02010609060101010101" pitchFamily="49" charset="-122"/>
                <a:ea typeface="黑体" panose="02010609060101010101" pitchFamily="49" charset="-122"/>
              </a:rPr>
            </a:br>
            <a:r>
              <a:rPr lang="en-US" altLang="zh-CN" sz="180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7.9 million units were used in dairy herds</a:t>
            </a:r>
          </a:p>
          <a:p>
            <a:r>
              <a:rPr lang="zh-CN" altLang="en-US" b="0" i="0" dirty="0">
                <a:solidFill>
                  <a:srgbClr val="000000"/>
                </a:solidFill>
                <a:effectLst/>
                <a:latin typeface="黑体" panose="02010609060101010101" pitchFamily="49" charset="-122"/>
                <a:ea typeface="黑体" panose="02010609060101010101" pitchFamily="49" charset="-122"/>
              </a:rPr>
              <a:t>相比于</a:t>
            </a:r>
            <a:r>
              <a:rPr lang="en-US" altLang="zh-CN" b="0" i="0" dirty="0">
                <a:solidFill>
                  <a:srgbClr val="000000"/>
                </a:solidFill>
                <a:effectLst/>
                <a:latin typeface="黑体" panose="02010609060101010101" pitchFamily="49" charset="-122"/>
                <a:ea typeface="黑体" panose="02010609060101010101" pitchFamily="49" charset="-122"/>
              </a:rPr>
              <a:t>2022</a:t>
            </a:r>
            <a:r>
              <a:rPr lang="zh-CN" altLang="en-US" b="0" i="0" dirty="0">
                <a:solidFill>
                  <a:srgbClr val="000000"/>
                </a:solidFill>
                <a:effectLst/>
                <a:latin typeface="黑体" panose="02010609060101010101" pitchFamily="49" charset="-122"/>
                <a:ea typeface="黑体" panose="02010609060101010101" pitchFamily="49" charset="-122"/>
              </a:rPr>
              <a:t>年又增加了</a:t>
            </a:r>
            <a:r>
              <a:rPr lang="en-US" altLang="zh-CN" b="0" i="0" dirty="0">
                <a:solidFill>
                  <a:srgbClr val="000000"/>
                </a:solidFill>
                <a:effectLst/>
                <a:latin typeface="黑体" panose="02010609060101010101" pitchFamily="49" charset="-122"/>
                <a:ea typeface="黑体" panose="02010609060101010101" pitchFamily="49" charset="-122"/>
              </a:rPr>
              <a:t>100</a:t>
            </a:r>
            <a:r>
              <a:rPr lang="zh-CN" altLang="en-US" b="0" i="0" dirty="0">
                <a:solidFill>
                  <a:srgbClr val="000000"/>
                </a:solidFill>
                <a:effectLst/>
                <a:latin typeface="黑体" panose="02010609060101010101" pitchFamily="49" charset="-122"/>
                <a:ea typeface="黑体" panose="02010609060101010101" pitchFamily="49" charset="-122"/>
              </a:rPr>
              <a:t>万剂</a:t>
            </a:r>
            <a:br>
              <a:rPr lang="en-US" altLang="zh-CN" b="0" i="0" dirty="0">
                <a:solidFill>
                  <a:srgbClr val="000000"/>
                </a:solidFill>
                <a:effectLst/>
                <a:latin typeface="黑体" panose="02010609060101010101" pitchFamily="49" charset="-122"/>
                <a:ea typeface="黑体" panose="02010609060101010101" pitchFamily="49" charset="-122"/>
              </a:rPr>
            </a:br>
            <a:r>
              <a:rPr lang="en-US" altLang="zh-CN" sz="180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Increased 1 million units from 2022</a:t>
            </a:r>
          </a:p>
          <a:p>
            <a:r>
              <a:rPr lang="zh-CN" altLang="en-US" b="0" i="0" dirty="0">
                <a:solidFill>
                  <a:srgbClr val="000000"/>
                </a:solidFill>
                <a:effectLst/>
                <a:latin typeface="黑体" panose="02010609060101010101" pitchFamily="49" charset="-122"/>
                <a:ea typeface="黑体" panose="02010609060101010101" pitchFamily="49" charset="-122"/>
              </a:rPr>
              <a:t>同时美国国内奶牛冻精的销售量下降了</a:t>
            </a:r>
            <a:r>
              <a:rPr lang="en-US" altLang="zh-CN" b="0" i="0" dirty="0">
                <a:solidFill>
                  <a:srgbClr val="000000"/>
                </a:solidFill>
                <a:effectLst/>
                <a:latin typeface="黑体" panose="02010609060101010101" pitchFamily="49" charset="-122"/>
                <a:ea typeface="黑体" panose="02010609060101010101" pitchFamily="49" charset="-122"/>
              </a:rPr>
              <a:t>4%</a:t>
            </a:r>
            <a:br>
              <a:rPr lang="en-US" altLang="zh-CN" b="0" i="0" dirty="0">
                <a:solidFill>
                  <a:srgbClr val="000000"/>
                </a:solidFill>
                <a:effectLst/>
                <a:latin typeface="黑体" panose="02010609060101010101" pitchFamily="49" charset="-122"/>
                <a:ea typeface="黑体" panose="02010609060101010101" pitchFamily="49" charset="-122"/>
              </a:rPr>
            </a:br>
            <a:r>
              <a:rPr lang="en-US" altLang="zh-CN" sz="180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4% decline in domestic dairy semen sales</a:t>
            </a:r>
          </a:p>
          <a:p>
            <a:r>
              <a:rPr lang="zh-CN" altLang="en-US" b="0" i="0" dirty="0">
                <a:solidFill>
                  <a:srgbClr val="000000"/>
                </a:solidFill>
                <a:effectLst/>
                <a:latin typeface="黑体" panose="02010609060101010101" pitchFamily="49" charset="-122"/>
                <a:ea typeface="黑体" panose="02010609060101010101" pitchFamily="49" charset="-122"/>
              </a:rPr>
              <a:t>奶牛性控冻精的销售</a:t>
            </a:r>
            <a:r>
              <a:rPr lang="en-US" altLang="zh-CN" b="0" i="0" dirty="0">
                <a:solidFill>
                  <a:srgbClr val="000000"/>
                </a:solidFill>
                <a:effectLst/>
                <a:latin typeface="黑体" panose="02010609060101010101" pitchFamily="49" charset="-122"/>
                <a:ea typeface="黑体" panose="02010609060101010101" pitchFamily="49" charset="-122"/>
              </a:rPr>
              <a:t>2023</a:t>
            </a:r>
            <a:r>
              <a:rPr lang="zh-CN" altLang="en-US" b="0" i="0" dirty="0">
                <a:solidFill>
                  <a:srgbClr val="000000"/>
                </a:solidFill>
                <a:effectLst/>
                <a:latin typeface="黑体" panose="02010609060101010101" pitchFamily="49" charset="-122"/>
                <a:ea typeface="黑体" panose="02010609060101010101" pitchFamily="49" charset="-122"/>
              </a:rPr>
              <a:t>年增长了</a:t>
            </a:r>
            <a:r>
              <a:rPr lang="en-US" altLang="zh-CN" b="0" i="0" dirty="0">
                <a:solidFill>
                  <a:srgbClr val="000000"/>
                </a:solidFill>
                <a:effectLst/>
                <a:latin typeface="黑体" panose="02010609060101010101" pitchFamily="49" charset="-122"/>
                <a:ea typeface="黑体" panose="02010609060101010101" pitchFamily="49" charset="-122"/>
              </a:rPr>
              <a:t>51.8</a:t>
            </a:r>
            <a:r>
              <a:rPr lang="zh-CN" altLang="en-US" b="0" i="0" dirty="0">
                <a:solidFill>
                  <a:srgbClr val="000000"/>
                </a:solidFill>
                <a:effectLst/>
                <a:latin typeface="黑体" panose="02010609060101010101" pitchFamily="49" charset="-122"/>
                <a:ea typeface="黑体" panose="02010609060101010101" pitchFamily="49" charset="-122"/>
              </a:rPr>
              <a:t>万剂，达到</a:t>
            </a:r>
            <a:r>
              <a:rPr lang="en-US" altLang="zh-CN" b="0" i="0" dirty="0">
                <a:solidFill>
                  <a:srgbClr val="000000"/>
                </a:solidFill>
                <a:effectLst/>
                <a:latin typeface="黑体" panose="02010609060101010101" pitchFamily="49" charset="-122"/>
                <a:ea typeface="黑体" panose="02010609060101010101" pitchFamily="49" charset="-122"/>
              </a:rPr>
              <a:t>840</a:t>
            </a:r>
            <a:r>
              <a:rPr lang="zh-CN" altLang="en-US" b="0" i="0" dirty="0">
                <a:solidFill>
                  <a:srgbClr val="000000"/>
                </a:solidFill>
                <a:effectLst/>
                <a:latin typeface="黑体" panose="02010609060101010101" pitchFamily="49" charset="-122"/>
                <a:ea typeface="黑体" panose="02010609060101010101" pitchFamily="49" charset="-122"/>
              </a:rPr>
              <a:t>万剂</a:t>
            </a:r>
            <a:br>
              <a:rPr lang="en-US" altLang="zh-CN" b="0" i="0" dirty="0">
                <a:solidFill>
                  <a:srgbClr val="000000"/>
                </a:solidFill>
                <a:effectLst/>
                <a:latin typeface="黑体" panose="02010609060101010101" pitchFamily="49" charset="-122"/>
                <a:ea typeface="黑体" panose="02010609060101010101" pitchFamily="49" charset="-122"/>
              </a:rPr>
            </a:br>
            <a:r>
              <a:rPr lang="en-US" altLang="zh-CN" sz="180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Sexed semen was up by 518,000 units to 8.4 million in 2023 </a:t>
            </a:r>
          </a:p>
          <a:p>
            <a:r>
              <a:rPr lang="zh-CN" altLang="en-US" b="0" i="0" dirty="0">
                <a:solidFill>
                  <a:srgbClr val="000000"/>
                </a:solidFill>
                <a:effectLst/>
                <a:latin typeface="黑体" panose="02010609060101010101" pitchFamily="49" charset="-122"/>
                <a:ea typeface="黑体" panose="02010609060101010101" pitchFamily="49" charset="-122"/>
              </a:rPr>
              <a:t>性控冻精占到奶牛冻精销售的</a:t>
            </a:r>
            <a:r>
              <a:rPr lang="en-US" altLang="zh-CN" b="0" i="0" dirty="0">
                <a:solidFill>
                  <a:srgbClr val="000000"/>
                </a:solidFill>
                <a:effectLst/>
                <a:latin typeface="黑体" panose="02010609060101010101" pitchFamily="49" charset="-122"/>
                <a:ea typeface="黑体" panose="02010609060101010101" pitchFamily="49" charset="-122"/>
              </a:rPr>
              <a:t>54%</a:t>
            </a:r>
            <a:br>
              <a:rPr lang="en-US" altLang="zh-CN" b="0" i="0" dirty="0">
                <a:solidFill>
                  <a:srgbClr val="000000"/>
                </a:solidFill>
                <a:effectLst/>
                <a:latin typeface="黑体" panose="02010609060101010101" pitchFamily="49" charset="-122"/>
                <a:ea typeface="黑体" panose="02010609060101010101" pitchFamily="49" charset="-122"/>
              </a:rPr>
            </a:br>
            <a:r>
              <a:rPr lang="en-US" altLang="zh-CN" sz="180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Sexed semen represents 54% of the dairy semen used in dairy</a:t>
            </a:r>
          </a:p>
        </p:txBody>
      </p:sp>
      <p:sp>
        <p:nvSpPr>
          <p:cNvPr id="4" name="灯片编号占位符 3">
            <a:extLst>
              <a:ext uri="{FF2B5EF4-FFF2-40B4-BE49-F238E27FC236}">
                <a16:creationId xmlns:a16="http://schemas.microsoft.com/office/drawing/2014/main" id="{70B7B581-C09B-E27D-21D1-1D3D755CC781}"/>
              </a:ext>
            </a:extLst>
          </p:cNvPr>
          <p:cNvSpPr>
            <a:spLocks noGrp="1"/>
          </p:cNvSpPr>
          <p:nvPr>
            <p:ph type="sldNum" sz="quarter" idx="12"/>
          </p:nvPr>
        </p:nvSpPr>
        <p:spPr/>
        <p:txBody>
          <a:bodyPr/>
          <a:lstStyle/>
          <a:p>
            <a:fld id="{1341EED9-CD61-4633-9346-15B42B045996}" type="slidenum">
              <a:rPr lang="zh-CN" altLang="en-US" smtClean="0"/>
              <a:t>20</a:t>
            </a:fld>
            <a:endParaRPr lang="zh-CN" altLang="en-US"/>
          </a:p>
        </p:txBody>
      </p:sp>
      <p:pic>
        <p:nvPicPr>
          <p:cNvPr id="7" name="图片 6">
            <a:extLst>
              <a:ext uri="{FF2B5EF4-FFF2-40B4-BE49-F238E27FC236}">
                <a16:creationId xmlns:a16="http://schemas.microsoft.com/office/drawing/2014/main" id="{B73FA698-BBE4-215B-DFB2-4B691D797B11}"/>
              </a:ext>
            </a:extLst>
          </p:cNvPr>
          <p:cNvPicPr>
            <a:picLocks noChangeAspect="1"/>
          </p:cNvPicPr>
          <p:nvPr/>
        </p:nvPicPr>
        <p:blipFill>
          <a:blip r:embed="rId2"/>
          <a:stretch>
            <a:fillRect/>
          </a:stretch>
        </p:blipFill>
        <p:spPr>
          <a:xfrm>
            <a:off x="7457283" y="3371774"/>
            <a:ext cx="4734717" cy="2555843"/>
          </a:xfrm>
          <a:prstGeom prst="rect">
            <a:avLst/>
          </a:prstGeom>
          <a:ln>
            <a:noFill/>
          </a:ln>
          <a:effectLst>
            <a:outerShdw blurRad="190500" algn="tl" rotWithShape="0">
              <a:srgbClr val="000000">
                <a:alpha val="70000"/>
              </a:srgbClr>
            </a:outerShdw>
          </a:effectLst>
        </p:spPr>
      </p:pic>
      <p:pic>
        <p:nvPicPr>
          <p:cNvPr id="9" name="图片 8">
            <a:extLst>
              <a:ext uri="{FF2B5EF4-FFF2-40B4-BE49-F238E27FC236}">
                <a16:creationId xmlns:a16="http://schemas.microsoft.com/office/drawing/2014/main" id="{CA98212D-F7E4-B8BD-25F3-805E980BFD85}"/>
              </a:ext>
            </a:extLst>
          </p:cNvPr>
          <p:cNvPicPr>
            <a:picLocks noChangeAspect="1"/>
          </p:cNvPicPr>
          <p:nvPr/>
        </p:nvPicPr>
        <p:blipFill>
          <a:blip r:embed="rId3"/>
          <a:stretch>
            <a:fillRect/>
          </a:stretch>
        </p:blipFill>
        <p:spPr>
          <a:xfrm>
            <a:off x="8610600" y="1783428"/>
            <a:ext cx="3308684" cy="1350483"/>
          </a:xfrm>
          <a:prstGeom prst="rect">
            <a:avLst/>
          </a:prstGeom>
        </p:spPr>
      </p:pic>
    </p:spTree>
    <p:extLst>
      <p:ext uri="{BB962C8B-B14F-4D97-AF65-F5344CB8AC3E}">
        <p14:creationId xmlns:p14="http://schemas.microsoft.com/office/powerpoint/2010/main" val="3446489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90A336-C568-E6DE-9D50-F40ECAD0FBA1}"/>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873F7FB8-F427-0D6D-D75A-1A676EFF722C}"/>
              </a:ext>
            </a:extLst>
          </p:cNvPr>
          <p:cNvSpPr>
            <a:spLocks noGrp="1"/>
          </p:cNvSpPr>
          <p:nvPr>
            <p:ph idx="1"/>
          </p:nvPr>
        </p:nvSpPr>
        <p:spPr/>
        <p:txBody>
          <a:bodyPr/>
          <a:lstStyle/>
          <a:p>
            <a:endParaRPr lang="zh-CN" altLang="en-US"/>
          </a:p>
        </p:txBody>
      </p:sp>
      <p:sp>
        <p:nvSpPr>
          <p:cNvPr id="4" name="灯片编号占位符 3">
            <a:extLst>
              <a:ext uri="{FF2B5EF4-FFF2-40B4-BE49-F238E27FC236}">
                <a16:creationId xmlns:a16="http://schemas.microsoft.com/office/drawing/2014/main" id="{692E8272-38E0-F1D9-5437-EC6E2A89A1D1}"/>
              </a:ext>
            </a:extLst>
          </p:cNvPr>
          <p:cNvSpPr>
            <a:spLocks noGrp="1"/>
          </p:cNvSpPr>
          <p:nvPr>
            <p:ph type="sldNum" sz="quarter" idx="12"/>
          </p:nvPr>
        </p:nvSpPr>
        <p:spPr/>
        <p:txBody>
          <a:bodyPr/>
          <a:lstStyle/>
          <a:p>
            <a:fld id="{1341EED9-CD61-4633-9346-15B42B045996}" type="slidenum">
              <a:rPr lang="zh-CN" altLang="en-US" smtClean="0"/>
              <a:t>21</a:t>
            </a:fld>
            <a:endParaRPr lang="zh-CN" altLang="en-US"/>
          </a:p>
        </p:txBody>
      </p:sp>
      <p:pic>
        <p:nvPicPr>
          <p:cNvPr id="6" name="图片 5">
            <a:extLst>
              <a:ext uri="{FF2B5EF4-FFF2-40B4-BE49-F238E27FC236}">
                <a16:creationId xmlns:a16="http://schemas.microsoft.com/office/drawing/2014/main" id="{90B222F9-5DB7-EECD-08F6-A3BE57BEFFE0}"/>
              </a:ext>
            </a:extLst>
          </p:cNvPr>
          <p:cNvPicPr>
            <a:picLocks noChangeAspect="1"/>
          </p:cNvPicPr>
          <p:nvPr/>
        </p:nvPicPr>
        <p:blipFill>
          <a:blip r:embed="rId2"/>
          <a:stretch>
            <a:fillRect/>
          </a:stretch>
        </p:blipFill>
        <p:spPr>
          <a:xfrm>
            <a:off x="0" y="0"/>
            <a:ext cx="12192000" cy="6882401"/>
          </a:xfrm>
          <a:prstGeom prst="rect">
            <a:avLst/>
          </a:prstGeom>
        </p:spPr>
      </p:pic>
      <p:sp>
        <p:nvSpPr>
          <p:cNvPr id="7" name="矩形 6">
            <a:extLst>
              <a:ext uri="{FF2B5EF4-FFF2-40B4-BE49-F238E27FC236}">
                <a16:creationId xmlns:a16="http://schemas.microsoft.com/office/drawing/2014/main" id="{FBD6F3AA-D8C3-0919-1F4E-326A9730C271}"/>
              </a:ext>
            </a:extLst>
          </p:cNvPr>
          <p:cNvSpPr/>
          <p:nvPr/>
        </p:nvSpPr>
        <p:spPr>
          <a:xfrm>
            <a:off x="8277726" y="5325979"/>
            <a:ext cx="160421" cy="160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03434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3B3E2-C797-F8D0-FAD0-3833D8347D39}"/>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665529CC-5FB0-7AC1-53F5-2F942B0FFD8C}"/>
              </a:ext>
            </a:extLst>
          </p:cNvPr>
          <p:cNvSpPr>
            <a:spLocks noGrp="1"/>
          </p:cNvSpPr>
          <p:nvPr>
            <p:ph idx="1"/>
          </p:nvPr>
        </p:nvSpPr>
        <p:spPr/>
        <p:txBody>
          <a:bodyPr/>
          <a:lstStyle/>
          <a:p>
            <a:endParaRPr lang="zh-CN" altLang="en-US"/>
          </a:p>
        </p:txBody>
      </p:sp>
      <p:sp>
        <p:nvSpPr>
          <p:cNvPr id="4" name="灯片编号占位符 3">
            <a:extLst>
              <a:ext uri="{FF2B5EF4-FFF2-40B4-BE49-F238E27FC236}">
                <a16:creationId xmlns:a16="http://schemas.microsoft.com/office/drawing/2014/main" id="{5D62A891-CABD-5152-F34C-D5DC6032401A}"/>
              </a:ext>
            </a:extLst>
          </p:cNvPr>
          <p:cNvSpPr>
            <a:spLocks noGrp="1"/>
          </p:cNvSpPr>
          <p:nvPr>
            <p:ph type="sldNum" sz="quarter" idx="12"/>
          </p:nvPr>
        </p:nvSpPr>
        <p:spPr/>
        <p:txBody>
          <a:bodyPr/>
          <a:lstStyle/>
          <a:p>
            <a:fld id="{1341EED9-CD61-4633-9346-15B42B045996}" type="slidenum">
              <a:rPr lang="zh-CN" altLang="en-US" smtClean="0"/>
              <a:t>22</a:t>
            </a:fld>
            <a:endParaRPr lang="zh-CN" altLang="en-US"/>
          </a:p>
        </p:txBody>
      </p:sp>
      <p:pic>
        <p:nvPicPr>
          <p:cNvPr id="6" name="图片 5">
            <a:extLst>
              <a:ext uri="{FF2B5EF4-FFF2-40B4-BE49-F238E27FC236}">
                <a16:creationId xmlns:a16="http://schemas.microsoft.com/office/drawing/2014/main" id="{4B2FA39C-898E-389A-01C6-85A75ADB0A0C}"/>
              </a:ext>
            </a:extLst>
          </p:cNvPr>
          <p:cNvPicPr>
            <a:picLocks noChangeAspect="1"/>
          </p:cNvPicPr>
          <p:nvPr/>
        </p:nvPicPr>
        <p:blipFill>
          <a:blip r:embed="rId2"/>
          <a:stretch>
            <a:fillRect/>
          </a:stretch>
        </p:blipFill>
        <p:spPr>
          <a:xfrm>
            <a:off x="0" y="0"/>
            <a:ext cx="12192000" cy="6867646"/>
          </a:xfrm>
          <a:prstGeom prst="rect">
            <a:avLst/>
          </a:prstGeom>
        </p:spPr>
      </p:pic>
      <p:sp>
        <p:nvSpPr>
          <p:cNvPr id="8" name="矩形 7">
            <a:extLst>
              <a:ext uri="{FF2B5EF4-FFF2-40B4-BE49-F238E27FC236}">
                <a16:creationId xmlns:a16="http://schemas.microsoft.com/office/drawing/2014/main" id="{5FAB1B02-F386-1792-911C-D70B38082B0F}"/>
              </a:ext>
            </a:extLst>
          </p:cNvPr>
          <p:cNvSpPr/>
          <p:nvPr/>
        </p:nvSpPr>
        <p:spPr>
          <a:xfrm>
            <a:off x="7202905" y="5871411"/>
            <a:ext cx="192506" cy="176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61324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5429"/>
            <a:ext cx="10628086" cy="1255259"/>
          </a:xfrm>
        </p:spPr>
        <p:txBody>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澳亚奶牛群体选配方案</a:t>
            </a:r>
            <a:br>
              <a:rPr lang="en-US" altLang="zh-CN"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AustAsia dairy herd mating strategy</a:t>
            </a:r>
            <a:endParaRPr lang="zh-CN" altLang="en-US"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0" name="内容占位符 3">
            <a:extLst>
              <a:ext uri="{FF2B5EF4-FFF2-40B4-BE49-F238E27FC236}">
                <a16:creationId xmlns:a16="http://schemas.microsoft.com/office/drawing/2014/main" id="{59A34E29-2D35-4C64-97B9-9376CBC68037}"/>
              </a:ext>
            </a:extLst>
          </p:cNvPr>
          <p:cNvSpPr>
            <a:spLocks noGrp="1"/>
          </p:cNvSpPr>
          <p:nvPr>
            <p:ph idx="1"/>
          </p:nvPr>
        </p:nvSpPr>
        <p:spPr>
          <a:xfrm>
            <a:off x="838200" y="1690687"/>
            <a:ext cx="9797716" cy="4482643"/>
          </a:xfrm>
        </p:spPr>
        <p:txBody>
          <a:bodyPr/>
          <a:lstStyle/>
          <a:p>
            <a:pPr>
              <a:lnSpc>
                <a:spcPct val="100000"/>
              </a:lnSpc>
              <a:spcBef>
                <a:spcPts val="1200"/>
              </a:spcBef>
            </a:pPr>
            <a:r>
              <a:rPr lang="zh-CN" altLang="en-US" sz="3600" dirty="0">
                <a:latin typeface="黑体" panose="02010609060101010101" pitchFamily="49" charset="-122"/>
                <a:ea typeface="黑体" panose="02010609060101010101" pitchFamily="49" charset="-122"/>
              </a:rPr>
              <a:t>后</a:t>
            </a:r>
            <a:r>
              <a:rPr lang="en-US" altLang="zh-CN" sz="3600" dirty="0">
                <a:latin typeface="黑体" panose="02010609060101010101" pitchFamily="49" charset="-122"/>
                <a:ea typeface="黑体" panose="02010609060101010101" pitchFamily="49" charset="-122"/>
              </a:rPr>
              <a:t>30%</a:t>
            </a:r>
            <a:r>
              <a:rPr lang="zh-CN" altLang="en-US" sz="3600" dirty="0">
                <a:latin typeface="黑体" panose="02010609060101010101" pitchFamily="49" charset="-122"/>
                <a:ea typeface="黑体" panose="02010609060101010101" pitchFamily="49" charset="-122"/>
              </a:rPr>
              <a:t>成母牛选配肉牛冻精</a:t>
            </a:r>
            <a:br>
              <a:rPr lang="en-US" altLang="zh-CN" sz="3600" dirty="0">
                <a:latin typeface="黑体" panose="02010609060101010101" pitchFamily="49" charset="-122"/>
                <a:ea typeface="黑体" panose="02010609060101010101" pitchFamily="49" charset="-122"/>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About 30% of bottom cows bred with beef semen</a:t>
            </a:r>
            <a:endParaRPr lang="en-US" altLang="zh-CN" sz="3200"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00000"/>
              </a:lnSpc>
              <a:spcBef>
                <a:spcPts val="1200"/>
              </a:spcBef>
            </a:pPr>
            <a:r>
              <a:rPr lang="zh-CN" altLang="en-US" sz="3600" dirty="0">
                <a:latin typeface="黑体" panose="02010609060101010101" pitchFamily="49" charset="-122"/>
                <a:ea typeface="黑体" panose="02010609060101010101" pitchFamily="49" charset="-122"/>
              </a:rPr>
              <a:t>后</a:t>
            </a:r>
            <a:r>
              <a:rPr lang="en-US" altLang="zh-CN" sz="3600" dirty="0">
                <a:latin typeface="黑体" panose="02010609060101010101" pitchFamily="49" charset="-122"/>
                <a:ea typeface="黑体" panose="02010609060101010101" pitchFamily="49" charset="-122"/>
              </a:rPr>
              <a:t>50%</a:t>
            </a:r>
            <a:r>
              <a:rPr lang="zh-CN" altLang="en-US" sz="3600" dirty="0">
                <a:latin typeface="黑体" panose="02010609060101010101" pitchFamily="49" charset="-122"/>
                <a:ea typeface="黑体" panose="02010609060101010101" pitchFamily="49" charset="-122"/>
              </a:rPr>
              <a:t>头胎牛首次配种采用胚胎移植</a:t>
            </a:r>
            <a:br>
              <a:rPr lang="en-US" altLang="zh-CN" sz="3600" dirty="0">
                <a:latin typeface="黑体" panose="02010609060101010101" pitchFamily="49" charset="-122"/>
                <a:ea typeface="黑体" panose="02010609060101010101" pitchFamily="49" charset="-122"/>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The bottom 50% of 1st lactation cows transferred embryos</a:t>
            </a:r>
          </a:p>
          <a:p>
            <a:pPr>
              <a:lnSpc>
                <a:spcPct val="100000"/>
              </a:lnSpc>
              <a:spcBef>
                <a:spcPts val="1200"/>
              </a:spcBef>
            </a:pPr>
            <a:r>
              <a:rPr lang="zh-CN" altLang="en-US" sz="3600" dirty="0">
                <a:latin typeface="黑体" panose="02010609060101010101" pitchFamily="49" charset="-122"/>
                <a:ea typeface="黑体" panose="02010609060101010101" pitchFamily="49" charset="-122"/>
              </a:rPr>
              <a:t>后</a:t>
            </a:r>
            <a:r>
              <a:rPr lang="en-US" altLang="zh-CN" sz="3600" dirty="0">
                <a:latin typeface="黑体" panose="02010609060101010101" pitchFamily="49" charset="-122"/>
                <a:ea typeface="黑体" panose="02010609060101010101" pitchFamily="49" charset="-122"/>
              </a:rPr>
              <a:t>50%</a:t>
            </a:r>
            <a:r>
              <a:rPr lang="zh-CN" altLang="en-US" sz="3600" dirty="0">
                <a:latin typeface="黑体" panose="02010609060101010101" pitchFamily="49" charset="-122"/>
                <a:ea typeface="黑体" panose="02010609060101010101" pitchFamily="49" charset="-122"/>
              </a:rPr>
              <a:t>青年牛前两次配种采用体外胚胎</a:t>
            </a:r>
            <a:br>
              <a:rPr lang="en-US" altLang="zh-CN" sz="3600" dirty="0">
                <a:latin typeface="黑体" panose="02010609060101010101" pitchFamily="49" charset="-122"/>
                <a:ea typeface="黑体" panose="02010609060101010101" pitchFamily="49" charset="-122"/>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Half of</a:t>
            </a:r>
            <a:r>
              <a:rPr lang="zh-CN" altLang="en-US" sz="20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the heifers</a:t>
            </a:r>
            <a:r>
              <a:rPr lang="zh-CN" altLang="en-US" sz="20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transferred embryos in the first two services</a:t>
            </a:r>
          </a:p>
          <a:p>
            <a:pPr>
              <a:lnSpc>
                <a:spcPct val="100000"/>
              </a:lnSpc>
              <a:spcBef>
                <a:spcPts val="1200"/>
              </a:spcBef>
            </a:pPr>
            <a:r>
              <a:rPr lang="zh-CN" altLang="en-US" sz="3600" dirty="0">
                <a:latin typeface="黑体" panose="02010609060101010101" pitchFamily="49" charset="-122"/>
                <a:ea typeface="黑体" panose="02010609060101010101" pitchFamily="49" charset="-122"/>
                <a:cs typeface="Arial Unicode MS" panose="020B0604020202020204" pitchFamily="34" charset="-122"/>
              </a:rPr>
              <a:t>前</a:t>
            </a:r>
            <a:r>
              <a:rPr lang="en-US" altLang="zh-CN" sz="3600" dirty="0">
                <a:latin typeface="黑体" panose="02010609060101010101" pitchFamily="49" charset="-122"/>
                <a:ea typeface="黑体" panose="02010609060101010101" pitchFamily="49" charset="-122"/>
                <a:cs typeface="Arial Unicode MS" panose="020B0604020202020204" pitchFamily="34" charset="-122"/>
              </a:rPr>
              <a:t>50%</a:t>
            </a:r>
            <a:r>
              <a:rPr lang="zh-CN" altLang="en-US" sz="3600" dirty="0">
                <a:latin typeface="黑体" panose="02010609060101010101" pitchFamily="49" charset="-122"/>
                <a:ea typeface="黑体" panose="02010609060101010101" pitchFamily="49" charset="-122"/>
                <a:cs typeface="Arial Unicode MS" panose="020B0604020202020204" pitchFamily="34" charset="-122"/>
              </a:rPr>
              <a:t>青年牛前两次配种使用性控冻精</a:t>
            </a:r>
            <a:br>
              <a:rPr lang="en-US" altLang="zh-CN" sz="3600" dirty="0">
                <a:latin typeface="黑体" panose="02010609060101010101" pitchFamily="49" charset="-122"/>
                <a:ea typeface="黑体" panose="02010609060101010101" pitchFamily="49" charset="-122"/>
                <a:cs typeface="Arial Unicode MS" panose="020B0604020202020204" pitchFamily="34" charset="-122"/>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Another half of the heifers used sexed semen for the first two services</a:t>
            </a:r>
          </a:p>
        </p:txBody>
      </p:sp>
    </p:spTree>
    <p:extLst>
      <p:ext uri="{BB962C8B-B14F-4D97-AF65-F5344CB8AC3E}">
        <p14:creationId xmlns:p14="http://schemas.microsoft.com/office/powerpoint/2010/main" val="2889340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草地上有一群牛&#10;&#10;描述已自动生成">
            <a:extLst>
              <a:ext uri="{FF2B5EF4-FFF2-40B4-BE49-F238E27FC236}">
                <a16:creationId xmlns:a16="http://schemas.microsoft.com/office/drawing/2014/main" id="{8652A49B-8E8A-F3E4-067A-09A4B9B255DA}"/>
              </a:ext>
            </a:extLst>
          </p:cNvPr>
          <p:cNvPicPr>
            <a:picLocks noChangeAspect="1"/>
          </p:cNvPicPr>
          <p:nvPr/>
        </p:nvPicPr>
        <p:blipFill>
          <a:blip r:embed="rId2" cstate="print">
            <a:extLst>
              <a:ext uri="{28A0092B-C50C-407E-A947-70E740481C1C}">
                <a14:useLocalDpi xmlns:a14="http://schemas.microsoft.com/office/drawing/2010/main" val="0"/>
              </a:ext>
            </a:extLst>
          </a:blip>
          <a:srcRect t="11496"/>
          <a:stretch/>
        </p:blipFill>
        <p:spPr>
          <a:xfrm>
            <a:off x="8032211" y="1519836"/>
            <a:ext cx="2463946" cy="16348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文本占位符 2">
            <a:extLst>
              <a:ext uri="{FF2B5EF4-FFF2-40B4-BE49-F238E27FC236}">
                <a16:creationId xmlns:a16="http://schemas.microsoft.com/office/drawing/2014/main" id="{FF88EDAB-6AA2-5BD1-689E-8E3BC279101D}"/>
              </a:ext>
            </a:extLst>
          </p:cNvPr>
          <p:cNvSpPr>
            <a:spLocks noGrp="1"/>
          </p:cNvSpPr>
          <p:nvPr>
            <p:ph type="body" sz="quarter" idx="13"/>
          </p:nvPr>
        </p:nvSpPr>
        <p:spPr>
          <a:xfrm>
            <a:off x="838200" y="319753"/>
            <a:ext cx="9132277" cy="840166"/>
          </a:xfrm>
        </p:spPr>
        <p:txBody>
          <a:bodyPr/>
          <a:lstStyle/>
          <a:p>
            <a:r>
              <a:rPr lang="zh-CN" altLang="en-US" sz="4000" dirty="0">
                <a:solidFill>
                  <a:srgbClr val="1F497D"/>
                </a:solidFill>
                <a:latin typeface="黑体" panose="02010609060101010101" pitchFamily="49" charset="-122"/>
                <a:ea typeface="黑体" panose="02010609060101010101" pitchFamily="49" charset="-122"/>
                <a:cs typeface="Arial" panose="020B0604020202020204" pitchFamily="34" charset="0"/>
              </a:rPr>
              <a:t>我们的和牛供体 </a:t>
            </a:r>
            <a:br>
              <a:rPr lang="en-US" altLang="zh-CN" sz="4000"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The Wagyu donors we are using </a:t>
            </a:r>
            <a:endParaRPr lang="zh-CN" altLang="en-US" sz="4000"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内容占位符 3">
            <a:extLst>
              <a:ext uri="{FF2B5EF4-FFF2-40B4-BE49-F238E27FC236}">
                <a16:creationId xmlns:a16="http://schemas.microsoft.com/office/drawing/2014/main" id="{4B36BA8B-D6B8-1228-C114-69A3BDE4A19A}"/>
              </a:ext>
            </a:extLst>
          </p:cNvPr>
          <p:cNvSpPr>
            <a:spLocks noGrp="1"/>
          </p:cNvSpPr>
          <p:nvPr>
            <p:ph idx="1"/>
          </p:nvPr>
        </p:nvSpPr>
        <p:spPr>
          <a:xfrm>
            <a:off x="838200" y="1519836"/>
            <a:ext cx="8001000" cy="4895007"/>
          </a:xfrm>
        </p:spPr>
        <p:txBody>
          <a:bodyPr>
            <a:normAutofit/>
          </a:bodyPr>
          <a:lstStyle/>
          <a:p>
            <a:pPr>
              <a:lnSpc>
                <a:spcPct val="120000"/>
              </a:lnSpc>
              <a:spcBef>
                <a:spcPts val="0"/>
              </a:spcBef>
            </a:pPr>
            <a:r>
              <a:rPr lang="zh-CN" altLang="en-US" b="1" i="1" dirty="0">
                <a:latin typeface="黑体" panose="02010609060101010101" pitchFamily="49" charset="-122"/>
                <a:ea typeface="黑体" panose="02010609060101010101" pitchFamily="49" charset="-122"/>
              </a:rPr>
              <a:t>母牛</a:t>
            </a:r>
            <a:r>
              <a:rPr lang="zh-CN" altLang="en-US" dirty="0">
                <a:latin typeface="黑体" panose="02010609060101010101" pitchFamily="49" charset="-122"/>
                <a:ea typeface="黑体" panose="02010609060101010101" pitchFamily="49" charset="-122"/>
              </a:rPr>
              <a:t> </a:t>
            </a:r>
            <a:r>
              <a:rPr lang="en-US" altLang="zh-CN" sz="1800" i="1" dirty="0">
                <a:latin typeface="Arial Unicode MS" panose="020B0604020202020204" pitchFamily="34" charset="-122"/>
                <a:ea typeface="Arial Unicode MS" panose="020B0604020202020204" pitchFamily="34" charset="-122"/>
                <a:cs typeface="Arial Unicode MS" panose="020B0604020202020204" pitchFamily="34" charset="-122"/>
              </a:rPr>
              <a:t>Donor heifers</a:t>
            </a:r>
            <a:r>
              <a:rPr lang="zh-CN" altLang="en-US" sz="1800" i="1" dirty="0">
                <a:latin typeface="Arial Unicode MS" panose="020B0604020202020204" pitchFamily="34" charset="-122"/>
                <a:ea typeface="Arial Unicode MS" panose="020B0604020202020204" pitchFamily="34" charset="-122"/>
                <a:cs typeface="Arial Unicode MS" panose="020B0604020202020204" pitchFamily="34" charset="-122"/>
              </a:rPr>
              <a:t> </a:t>
            </a:r>
            <a:endParaRPr lang="en-US" altLang="zh-CN" i="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20000"/>
              </a:lnSpc>
              <a:spcBef>
                <a:spcPts val="0"/>
              </a:spcBef>
            </a:pPr>
            <a:r>
              <a:rPr lang="zh-CN" altLang="en-US" dirty="0">
                <a:latin typeface="黑体" panose="02010609060101010101" pitchFamily="49" charset="-122"/>
                <a:ea typeface="黑体" panose="02010609060101010101" pitchFamily="49" charset="-122"/>
              </a:rPr>
              <a:t>澳大利亚和牛协会注册，基因组检测 </a:t>
            </a:r>
            <a:br>
              <a:rPr lang="en-US" altLang="zh-CN" dirty="0">
                <a:latin typeface="黑体" panose="02010609060101010101" pitchFamily="49" charset="-122"/>
                <a:ea typeface="黑体" panose="02010609060101010101" pitchFamily="49" charset="-122"/>
              </a:rPr>
            </a:br>
            <a:r>
              <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rPr>
              <a:t>AWA registered and genomic tested</a:t>
            </a:r>
          </a:p>
          <a:p>
            <a:pPr>
              <a:lnSpc>
                <a:spcPct val="120000"/>
              </a:lnSpc>
              <a:spcBef>
                <a:spcPts val="0"/>
              </a:spcBef>
            </a:pPr>
            <a:r>
              <a:rPr lang="zh-CN" altLang="en-US" dirty="0">
                <a:latin typeface="黑体" panose="02010609060101010101" pitchFamily="49" charset="-122"/>
                <a:ea typeface="黑体" panose="02010609060101010101" pitchFamily="49" charset="-122"/>
              </a:rPr>
              <a:t>雪花评分平均值</a:t>
            </a:r>
            <a:r>
              <a:rPr lang="en-US" altLang="zh-CN" dirty="0">
                <a:latin typeface="黑体" panose="02010609060101010101" pitchFamily="49" charset="-122"/>
                <a:ea typeface="黑体" panose="02010609060101010101" pitchFamily="49" charset="-122"/>
              </a:rPr>
              <a:t>1.2</a:t>
            </a:r>
            <a:r>
              <a:rPr lang="zh-CN" altLang="en-US" dirty="0">
                <a:latin typeface="黑体" panose="02010609060101010101" pitchFamily="49" charset="-122"/>
                <a:ea typeface="黑体" panose="02010609060101010101" pitchFamily="49" charset="-122"/>
              </a:rPr>
              <a:t>，最高值</a:t>
            </a:r>
            <a:r>
              <a:rPr lang="en-US" altLang="zh-CN" dirty="0">
                <a:latin typeface="黑体" panose="02010609060101010101" pitchFamily="49" charset="-122"/>
                <a:ea typeface="黑体" panose="02010609060101010101" pitchFamily="49" charset="-122"/>
              </a:rPr>
              <a:t>2.9 </a:t>
            </a:r>
            <a:br>
              <a:rPr lang="en-US" altLang="zh-CN" dirty="0">
                <a:latin typeface="黑体" panose="02010609060101010101" pitchFamily="49" charset="-122"/>
                <a:ea typeface="黑体" panose="02010609060101010101" pitchFamily="49" charset="-122"/>
              </a:rPr>
            </a:br>
            <a:r>
              <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rPr>
              <a:t>The average MS is 1.2 and the highest one is 2.9</a:t>
            </a:r>
          </a:p>
          <a:p>
            <a:pPr>
              <a:lnSpc>
                <a:spcPct val="120000"/>
              </a:lnSpc>
              <a:spcBef>
                <a:spcPts val="0"/>
              </a:spcBef>
            </a:pPr>
            <a:r>
              <a:rPr lang="zh-CN" altLang="en-US" dirty="0">
                <a:latin typeface="黑体" panose="02010609060101010101" pitchFamily="49" charset="-122"/>
                <a:ea typeface="黑体" panose="02010609060101010101" pitchFamily="49" charset="-122"/>
              </a:rPr>
              <a:t>眼肉面积平均值</a:t>
            </a:r>
            <a:r>
              <a:rPr lang="en-US" altLang="zh-CN" dirty="0">
                <a:latin typeface="黑体" panose="02010609060101010101" pitchFamily="49" charset="-122"/>
                <a:ea typeface="黑体" panose="02010609060101010101" pitchFamily="49" charset="-122"/>
              </a:rPr>
              <a:t>3.4</a:t>
            </a:r>
            <a:r>
              <a:rPr lang="zh-CN" altLang="en-US" dirty="0">
                <a:latin typeface="黑体" panose="02010609060101010101" pitchFamily="49" charset="-122"/>
                <a:ea typeface="黑体" panose="02010609060101010101" pitchFamily="49" charset="-122"/>
              </a:rPr>
              <a:t>，最高值</a:t>
            </a:r>
            <a:r>
              <a:rPr lang="en-US" altLang="zh-CN" dirty="0">
                <a:latin typeface="黑体" panose="02010609060101010101" pitchFamily="49" charset="-122"/>
                <a:ea typeface="黑体" panose="02010609060101010101" pitchFamily="49" charset="-122"/>
              </a:rPr>
              <a:t>9.8</a:t>
            </a:r>
            <a:br>
              <a:rPr lang="en-US" altLang="zh-CN" dirty="0">
                <a:latin typeface="黑体" panose="02010609060101010101" pitchFamily="49" charset="-122"/>
                <a:ea typeface="黑体" panose="02010609060101010101" pitchFamily="49" charset="-122"/>
              </a:rPr>
            </a:br>
            <a:r>
              <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rPr>
              <a:t>The average EMA is 2.4 and the highest one is 9.8</a:t>
            </a:r>
            <a:br>
              <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rPr>
            </a:br>
            <a:endPar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20000"/>
              </a:lnSpc>
              <a:spcBef>
                <a:spcPts val="0"/>
              </a:spcBef>
            </a:pPr>
            <a:r>
              <a:rPr lang="zh-CN" altLang="en-US" b="1" i="1" dirty="0">
                <a:latin typeface="黑体" panose="02010609060101010101" pitchFamily="49" charset="-122"/>
                <a:ea typeface="黑体" panose="02010609060101010101" pitchFamily="49" charset="-122"/>
              </a:rPr>
              <a:t>公牛</a:t>
            </a:r>
            <a:r>
              <a:rPr lang="zh-CN" altLang="en-US" dirty="0">
                <a:latin typeface="黑体" panose="02010609060101010101" pitchFamily="49" charset="-122"/>
                <a:ea typeface="黑体" panose="02010609060101010101" pitchFamily="49" charset="-122"/>
              </a:rPr>
              <a:t> </a:t>
            </a:r>
            <a:r>
              <a:rPr lang="en-US" altLang="zh-CN" sz="1800" i="1" dirty="0">
                <a:latin typeface="Arial Unicode MS" panose="020B0604020202020204" pitchFamily="34" charset="-122"/>
                <a:ea typeface="Arial Unicode MS" panose="020B0604020202020204" pitchFamily="34" charset="-122"/>
                <a:cs typeface="Arial Unicode MS" panose="020B0604020202020204" pitchFamily="34" charset="-122"/>
              </a:rPr>
              <a:t>Donor bulls</a:t>
            </a:r>
          </a:p>
          <a:p>
            <a:pPr>
              <a:lnSpc>
                <a:spcPct val="120000"/>
              </a:lnSpc>
              <a:spcBef>
                <a:spcPts val="0"/>
              </a:spcBef>
            </a:pPr>
            <a:r>
              <a:rPr lang="zh-CN" altLang="en-US" dirty="0">
                <a:latin typeface="黑体" panose="02010609060101010101" pitchFamily="49" charset="-122"/>
                <a:ea typeface="黑体" panose="02010609060101010101" pitchFamily="49" charset="-122"/>
              </a:rPr>
              <a:t>引进澳大利亚种公牛 </a:t>
            </a:r>
            <a:r>
              <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rPr>
              <a:t>Imported from Australia</a:t>
            </a:r>
            <a:endParaRPr lang="zh-CN" altLang="en-US" sz="1800"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20000"/>
              </a:lnSpc>
              <a:spcBef>
                <a:spcPts val="0"/>
              </a:spcBef>
            </a:pPr>
            <a:r>
              <a:rPr lang="zh-CN" altLang="en-US" dirty="0">
                <a:latin typeface="黑体" panose="02010609060101010101" pitchFamily="49" charset="-122"/>
                <a:ea typeface="黑体" panose="02010609060101010101" pitchFamily="49" charset="-122"/>
              </a:rPr>
              <a:t>雪花评分 </a:t>
            </a:r>
            <a:r>
              <a:rPr lang="en-US" altLang="zh-CN" dirty="0">
                <a:latin typeface="黑体" panose="02010609060101010101" pitchFamily="49" charset="-122"/>
                <a:ea typeface="黑体" panose="02010609060101010101" pitchFamily="49" charset="-122"/>
              </a:rPr>
              <a:t>≥ 2.5 </a:t>
            </a:r>
            <a:r>
              <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rPr>
              <a:t>MS ≥ 2.5 </a:t>
            </a:r>
          </a:p>
          <a:p>
            <a:pPr>
              <a:lnSpc>
                <a:spcPct val="120000"/>
              </a:lnSpc>
              <a:spcBef>
                <a:spcPts val="0"/>
              </a:spcBef>
            </a:pPr>
            <a:r>
              <a:rPr lang="zh-CN" altLang="en-US" dirty="0">
                <a:latin typeface="黑体" panose="02010609060101010101" pitchFamily="49" charset="-122"/>
                <a:ea typeface="黑体" panose="02010609060101010101" pitchFamily="49" charset="-122"/>
              </a:rPr>
              <a:t>眼肌面积 </a:t>
            </a:r>
            <a:r>
              <a:rPr lang="en-US" altLang="zh-CN" dirty="0">
                <a:latin typeface="黑体" panose="02010609060101010101" pitchFamily="49" charset="-122"/>
                <a:ea typeface="黑体" panose="02010609060101010101" pitchFamily="49" charset="-122"/>
              </a:rPr>
              <a:t>≥ 4.0 </a:t>
            </a:r>
            <a:r>
              <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rPr>
              <a:t>EMA ≥ 4.0 </a:t>
            </a:r>
          </a:p>
        </p:txBody>
      </p:sp>
      <p:pic>
        <p:nvPicPr>
          <p:cNvPr id="6" name="图片 5" descr="牛在草地上&#10;&#10;描述已自动生成">
            <a:extLst>
              <a:ext uri="{FF2B5EF4-FFF2-40B4-BE49-F238E27FC236}">
                <a16:creationId xmlns:a16="http://schemas.microsoft.com/office/drawing/2014/main" id="{80626FC0-904C-9B75-1EB8-223C72C7EC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94" y="5038890"/>
            <a:ext cx="2463946" cy="1643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图片 11" descr="草地上有一群牛&#10;&#10;描述已自动生成">
            <a:extLst>
              <a:ext uri="{FF2B5EF4-FFF2-40B4-BE49-F238E27FC236}">
                <a16:creationId xmlns:a16="http://schemas.microsoft.com/office/drawing/2014/main" id="{2B15E11C-42DE-F689-DFBE-CF968AF28B9E}"/>
              </a:ext>
            </a:extLst>
          </p:cNvPr>
          <p:cNvPicPr>
            <a:picLocks noChangeAspect="1"/>
          </p:cNvPicPr>
          <p:nvPr/>
        </p:nvPicPr>
        <p:blipFill>
          <a:blip r:embed="rId4" cstate="print">
            <a:extLst>
              <a:ext uri="{28A0092B-C50C-407E-A947-70E740481C1C}">
                <a14:useLocalDpi xmlns:a14="http://schemas.microsoft.com/office/drawing/2010/main" val="0"/>
              </a:ext>
            </a:extLst>
          </a:blip>
          <a:srcRect l="330" t="40363" r="-330" b="14458"/>
          <a:stretch/>
        </p:blipFill>
        <p:spPr>
          <a:xfrm>
            <a:off x="8833868" y="3429000"/>
            <a:ext cx="2463946" cy="14587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9800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FF88EDAB-6AA2-5BD1-689E-8E3BC279101D}"/>
              </a:ext>
            </a:extLst>
          </p:cNvPr>
          <p:cNvSpPr>
            <a:spLocks noGrp="1"/>
          </p:cNvSpPr>
          <p:nvPr>
            <p:ph type="body" sz="quarter" idx="13"/>
          </p:nvPr>
        </p:nvSpPr>
        <p:spPr>
          <a:xfrm>
            <a:off x="838200" y="319753"/>
            <a:ext cx="9132277" cy="840166"/>
          </a:xfrm>
        </p:spPr>
        <p:txBody>
          <a:bodyPr/>
          <a:lstStyle/>
          <a:p>
            <a:r>
              <a:rPr lang="zh-CN" altLang="en-US" sz="4000" dirty="0">
                <a:solidFill>
                  <a:srgbClr val="1F497D"/>
                </a:solidFill>
                <a:latin typeface="黑体" panose="02010609060101010101" pitchFamily="49" charset="-122"/>
                <a:ea typeface="黑体" panose="02010609060101010101" pitchFamily="49" charset="-122"/>
                <a:cs typeface="Arial" panose="020B0604020202020204" pitchFamily="34" charset="0"/>
              </a:rPr>
              <a:t>澳亚的安格斯供体</a:t>
            </a:r>
            <a:br>
              <a:rPr lang="en-US" altLang="zh-CN" sz="4000"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The Angus donors we are using</a:t>
            </a:r>
            <a:r>
              <a:rPr lang="zh-CN" altLang="en-US" dirty="0">
                <a:solidFill>
                  <a:srgbClr val="1F497D"/>
                </a:solidFill>
                <a:latin typeface="黑体" panose="02010609060101010101" pitchFamily="49" charset="-122"/>
                <a:ea typeface="黑体" panose="02010609060101010101" pitchFamily="49" charset="-122"/>
                <a:cs typeface="Arial" panose="020B0604020202020204" pitchFamily="34" charset="0"/>
              </a:rPr>
              <a:t> </a:t>
            </a:r>
            <a:endParaRPr lang="zh-CN" altLang="en-US" sz="4000"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内容占位符 3">
            <a:extLst>
              <a:ext uri="{FF2B5EF4-FFF2-40B4-BE49-F238E27FC236}">
                <a16:creationId xmlns:a16="http://schemas.microsoft.com/office/drawing/2014/main" id="{4B36BA8B-D6B8-1228-C114-69A3BDE4A19A}"/>
              </a:ext>
            </a:extLst>
          </p:cNvPr>
          <p:cNvSpPr>
            <a:spLocks noGrp="1"/>
          </p:cNvSpPr>
          <p:nvPr>
            <p:ph idx="1"/>
          </p:nvPr>
        </p:nvSpPr>
        <p:spPr>
          <a:xfrm>
            <a:off x="838200" y="1519836"/>
            <a:ext cx="8179965" cy="4895007"/>
          </a:xfrm>
        </p:spPr>
        <p:txBody>
          <a:bodyPr>
            <a:normAutofit/>
          </a:bodyPr>
          <a:lstStyle/>
          <a:p>
            <a:pPr>
              <a:lnSpc>
                <a:spcPct val="100000"/>
              </a:lnSpc>
              <a:spcBef>
                <a:spcPts val="600"/>
              </a:spcBef>
            </a:pPr>
            <a:r>
              <a:rPr lang="zh-CN" altLang="en-US" b="1" i="1" dirty="0">
                <a:latin typeface="黑体" panose="02010609060101010101" pitchFamily="49" charset="-122"/>
                <a:ea typeface="黑体" panose="02010609060101010101" pitchFamily="49" charset="-122"/>
              </a:rPr>
              <a:t>母牛</a:t>
            </a:r>
            <a:r>
              <a:rPr lang="zh-CN" altLang="en-US" i="1" dirty="0">
                <a:latin typeface="黑体" panose="02010609060101010101" pitchFamily="49" charset="-122"/>
                <a:ea typeface="黑体" panose="02010609060101010101" pitchFamily="49" charset="-122"/>
              </a:rPr>
              <a:t> </a:t>
            </a:r>
            <a:r>
              <a:rPr lang="en-US" altLang="zh-CN" sz="1800" i="1" dirty="0">
                <a:latin typeface="Arial Unicode MS" panose="020B0604020202020204" pitchFamily="34" charset="-122"/>
                <a:ea typeface="Arial Unicode MS" panose="020B0604020202020204" pitchFamily="34" charset="-122"/>
                <a:cs typeface="Arial Unicode MS" panose="020B0604020202020204" pitchFamily="34" charset="-122"/>
              </a:rPr>
              <a:t>Donor heifers</a:t>
            </a:r>
            <a:r>
              <a:rPr lang="zh-CN" altLang="en-US" sz="1800" i="1" dirty="0">
                <a:latin typeface="Arial Unicode MS" panose="020B0604020202020204" pitchFamily="34" charset="-122"/>
                <a:ea typeface="Arial Unicode MS" panose="020B0604020202020204" pitchFamily="34" charset="-122"/>
                <a:cs typeface="Arial Unicode MS" panose="020B0604020202020204" pitchFamily="34" charset="-122"/>
              </a:rPr>
              <a:t> </a:t>
            </a:r>
            <a:endParaRPr lang="en-US" altLang="zh-CN" i="1" dirty="0">
              <a:latin typeface="Arial Unicode MS" panose="020B0604020202020204" pitchFamily="34" charset="-122"/>
              <a:ea typeface="Arial Unicode MS" panose="020B0604020202020204" pitchFamily="34" charset="-122"/>
              <a:cs typeface="Arial Unicode MS" panose="020B0604020202020204" pitchFamily="34" charset="-122"/>
            </a:endParaRPr>
          </a:p>
          <a:p>
            <a:pPr marL="159385" marR="0" lvl="0" indent="-159385" algn="l" defTabSz="899160" rtl="0" eaLnBrk="1" fontAlgn="auto" latinLnBrk="0" hangingPunct="1">
              <a:lnSpc>
                <a:spcPct val="100000"/>
              </a:lnSpc>
              <a:spcBef>
                <a:spcPts val="600"/>
              </a:spcBef>
              <a:spcAft>
                <a:spcPts val="0"/>
              </a:spcAft>
              <a:buClrTx/>
              <a:buSzPct val="80000"/>
              <a:buFont typeface="Wingdings" panose="05000000000000000000" pitchFamily="2" charset="2"/>
              <a:buChar char="Ø"/>
              <a:defRPr/>
            </a:pPr>
            <a:r>
              <a:rPr kumimoji="0" lang="zh-CN" altLang="en-US"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Arial" panose="020B0604020202020204" pitchFamily="34" charset="0"/>
              </a:rPr>
              <a:t>澳大利亚和牛协会注册，基因组检测</a:t>
            </a:r>
            <a:br>
              <a:rPr kumimoji="0" lang="en-US" altLang="zh-CN"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Arial" panose="020B0604020202020204" pitchFamily="34" charset="0"/>
              </a:rPr>
            </a:br>
            <a:r>
              <a:rPr lang="en-US" altLang="zh-CN" sz="1800" dirty="0">
                <a:ea typeface="Arial Unicode MS" panose="020B0604020202020204" pitchFamily="34" charset="-122"/>
              </a:rPr>
              <a:t>AAA registered and genomic tested</a:t>
            </a:r>
            <a:r>
              <a:rPr lang="zh-CN" altLang="en-US" sz="1800" dirty="0">
                <a:ea typeface="Arial Unicode MS" panose="020B0604020202020204" pitchFamily="34" charset="-122"/>
              </a:rPr>
              <a:t> </a:t>
            </a:r>
          </a:p>
          <a:p>
            <a:pPr marL="159385" marR="0" lvl="0" indent="-159385" algn="l" defTabSz="899160" rtl="0" eaLnBrk="1" fontAlgn="auto" latinLnBrk="0" hangingPunct="1">
              <a:lnSpc>
                <a:spcPct val="100000"/>
              </a:lnSpc>
              <a:spcBef>
                <a:spcPts val="600"/>
              </a:spcBef>
              <a:spcAft>
                <a:spcPts val="0"/>
              </a:spcAft>
              <a:buClrTx/>
              <a:buSzPct val="80000"/>
              <a:buFont typeface="Wingdings" panose="05000000000000000000" pitchFamily="2" charset="2"/>
              <a:buChar char="Ø"/>
              <a:defRPr/>
            </a:pPr>
            <a:r>
              <a:rPr kumimoji="0" lang="zh-CN" altLang="en-US"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Arial" panose="020B0604020202020204" pitchFamily="34" charset="0"/>
              </a:rPr>
              <a:t>肌间脂肪平均值</a:t>
            </a:r>
            <a:r>
              <a:rPr kumimoji="0" lang="en-US" altLang="zh-CN"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Arial" panose="020B0604020202020204" pitchFamily="34" charset="0"/>
              </a:rPr>
              <a:t>3.3</a:t>
            </a:r>
            <a:r>
              <a:rPr kumimoji="0" lang="zh-CN" altLang="en-US"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Arial" panose="020B0604020202020204" pitchFamily="34" charset="0"/>
              </a:rPr>
              <a:t>，最高值</a:t>
            </a:r>
            <a:r>
              <a:rPr kumimoji="0" lang="en-US" altLang="zh-CN"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Arial" panose="020B0604020202020204" pitchFamily="34" charset="0"/>
              </a:rPr>
              <a:t>5.9</a:t>
            </a: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a:t>
            </a:r>
            <a:b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br>
            <a:r>
              <a:rPr lang="en-US" altLang="zh-CN" sz="1800" dirty="0">
                <a:ea typeface="Arial Unicode MS" panose="020B0604020202020204" pitchFamily="34" charset="-122"/>
              </a:rPr>
              <a:t>The average IMF is 3.3 and the highest one is 5.9</a:t>
            </a:r>
          </a:p>
          <a:p>
            <a:pPr marL="159385" marR="0" lvl="0" indent="-159385" algn="l" defTabSz="899160" rtl="0" eaLnBrk="1" fontAlgn="auto" latinLnBrk="0" hangingPunct="1">
              <a:lnSpc>
                <a:spcPct val="100000"/>
              </a:lnSpc>
              <a:spcBef>
                <a:spcPts val="600"/>
              </a:spcBef>
              <a:spcAft>
                <a:spcPts val="0"/>
              </a:spcAft>
              <a:buClrTx/>
              <a:buSzPct val="80000"/>
              <a:buFont typeface="Wingdings" panose="05000000000000000000" pitchFamily="2" charset="2"/>
              <a:buChar char="Ø"/>
              <a:defRPr/>
            </a:pPr>
            <a:r>
              <a:rPr kumimoji="0" lang="zh-CN" altLang="en-US"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Arial" panose="020B0604020202020204" pitchFamily="34" charset="0"/>
              </a:rPr>
              <a:t>眼肉面积平均值</a:t>
            </a:r>
            <a:r>
              <a:rPr kumimoji="0" lang="en-US" altLang="zh-CN"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Arial" panose="020B0604020202020204" pitchFamily="34" charset="0"/>
              </a:rPr>
              <a:t>7.4</a:t>
            </a:r>
            <a:r>
              <a:rPr kumimoji="0" lang="zh-CN" altLang="en-US"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Arial" panose="020B0604020202020204" pitchFamily="34" charset="0"/>
              </a:rPr>
              <a:t>，最高值</a:t>
            </a:r>
            <a:r>
              <a:rPr kumimoji="0" lang="en-US" altLang="zh-CN"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Arial" panose="020B0604020202020204" pitchFamily="34" charset="0"/>
              </a:rPr>
              <a:t>18.4 </a:t>
            </a:r>
            <a:br>
              <a:rPr kumimoji="0" lang="en-US" altLang="zh-CN"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Arial" panose="020B0604020202020204" pitchFamily="34" charset="0"/>
              </a:rPr>
            </a:br>
            <a:r>
              <a:rPr lang="en-US" altLang="zh-CN" sz="1800" dirty="0">
                <a:ea typeface="Arial Unicode MS" panose="020B0604020202020204" pitchFamily="34" charset="-122"/>
              </a:rPr>
              <a:t>The average EMA is 7.4 and the highest one is 18.4</a:t>
            </a:r>
          </a:p>
          <a:p>
            <a:pPr marL="0" indent="0">
              <a:lnSpc>
                <a:spcPct val="100000"/>
              </a:lnSpc>
              <a:spcBef>
                <a:spcPts val="600"/>
              </a:spcBef>
              <a:buNone/>
            </a:pPr>
            <a:endParaRPr lang="en-US" altLang="zh-CN" dirty="0">
              <a:latin typeface="黑体" panose="02010609060101010101" pitchFamily="49" charset="-122"/>
              <a:ea typeface="黑体" panose="02010609060101010101" pitchFamily="49" charset="-122"/>
            </a:endParaRPr>
          </a:p>
          <a:p>
            <a:pPr>
              <a:lnSpc>
                <a:spcPct val="100000"/>
              </a:lnSpc>
              <a:spcBef>
                <a:spcPts val="600"/>
              </a:spcBef>
            </a:pPr>
            <a:r>
              <a:rPr lang="zh-CN" altLang="en-US" b="1" i="1" dirty="0">
                <a:latin typeface="黑体" panose="02010609060101010101" pitchFamily="49" charset="-122"/>
                <a:ea typeface="黑体" panose="02010609060101010101" pitchFamily="49" charset="-122"/>
              </a:rPr>
              <a:t>公牛</a:t>
            </a:r>
            <a:r>
              <a:rPr lang="zh-CN" altLang="en-US" i="1" dirty="0">
                <a:latin typeface="黑体" panose="02010609060101010101" pitchFamily="49" charset="-122"/>
                <a:ea typeface="黑体" panose="02010609060101010101" pitchFamily="49" charset="-122"/>
              </a:rPr>
              <a:t> </a:t>
            </a:r>
            <a:r>
              <a:rPr lang="en-US" altLang="zh-CN" sz="1800" i="1" dirty="0">
                <a:ea typeface="Arial Unicode MS" panose="020B0604020202020204" pitchFamily="34" charset="-122"/>
              </a:rPr>
              <a:t>Donor bulls</a:t>
            </a:r>
          </a:p>
          <a:p>
            <a:pPr marL="159385" marR="0" lvl="0" indent="-159385" algn="l" defTabSz="899160" rtl="0" eaLnBrk="1" fontAlgn="auto" latinLnBrk="0" hangingPunct="1">
              <a:lnSpc>
                <a:spcPct val="100000"/>
              </a:lnSpc>
              <a:spcBef>
                <a:spcPts val="600"/>
              </a:spcBef>
              <a:spcAft>
                <a:spcPts val="0"/>
              </a:spcAft>
              <a:buClrTx/>
              <a:buSzPct val="80000"/>
              <a:buFont typeface="Wingdings" panose="05000000000000000000" pitchFamily="2" charset="2"/>
              <a:buChar char="Ø"/>
              <a:defRPr/>
            </a:pPr>
            <a:r>
              <a:rPr kumimoji="0" lang="zh-CN" altLang="en-US"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Arial" panose="020B0604020202020204" pitchFamily="34" charset="0"/>
              </a:rPr>
              <a:t>引进澳大利亚种公牛 </a:t>
            </a:r>
            <a:r>
              <a:rPr lang="en-US" altLang="zh-CN" sz="1800" dirty="0">
                <a:ea typeface="Arial Unicode MS" panose="020B0604020202020204" pitchFamily="34" charset="-122"/>
              </a:rPr>
              <a:t>Imported from Australia</a:t>
            </a:r>
            <a:endParaRPr lang="zh-CN" altLang="en-US" sz="1800" dirty="0">
              <a:ea typeface="Arial Unicode MS" panose="020B0604020202020204" pitchFamily="34" charset="-122"/>
            </a:endParaRPr>
          </a:p>
          <a:p>
            <a:pPr marL="159385" marR="0" lvl="0" indent="-159385" algn="l" defTabSz="899160" rtl="0" eaLnBrk="1" fontAlgn="auto" latinLnBrk="0" hangingPunct="1">
              <a:lnSpc>
                <a:spcPct val="100000"/>
              </a:lnSpc>
              <a:spcBef>
                <a:spcPts val="600"/>
              </a:spcBef>
              <a:spcAft>
                <a:spcPts val="0"/>
              </a:spcAft>
              <a:buClrTx/>
              <a:buSzPct val="80000"/>
              <a:buFont typeface="Wingdings" panose="05000000000000000000" pitchFamily="2" charset="2"/>
              <a:buChar char="Ø"/>
              <a:defRPr/>
            </a:pPr>
            <a:r>
              <a:rPr kumimoji="0" lang="en-US" altLang="zh-CN" b="0" i="0" u="none" strike="noStrike" kern="1200" cap="none" spc="0" normalizeH="0" baseline="0" noProof="0" dirty="0">
                <a:ln>
                  <a:noFill/>
                </a:ln>
                <a:effectLst/>
                <a:uLnTx/>
                <a:uFillTx/>
                <a:latin typeface="Arial" panose="020B0604020202020204" pitchFamily="34" charset="0"/>
                <a:ea typeface="黑体" panose="02010609060101010101" pitchFamily="49" charset="-122"/>
                <a:cs typeface="Arial" panose="020B0604020202020204" pitchFamily="34" charset="0"/>
              </a:rPr>
              <a:t>TIPTOP T97</a:t>
            </a:r>
            <a:r>
              <a:rPr kumimoji="0" lang="zh-CN" altLang="en-US" b="0" i="0" u="none" strike="noStrike" kern="1200" cap="none" spc="0" normalizeH="0" baseline="0" noProof="0" dirty="0">
                <a:ln>
                  <a:noFill/>
                </a:ln>
                <a:effectLst/>
                <a:uLnTx/>
                <a:uFillTx/>
                <a:latin typeface="Arial" panose="020B0604020202020204" pitchFamily="34" charset="0"/>
                <a:ea typeface="黑体" panose="02010609060101010101" pitchFamily="49" charset="-122"/>
                <a:cs typeface="Arial" panose="020B0604020202020204" pitchFamily="34" charset="0"/>
              </a:rPr>
              <a:t>：</a:t>
            </a:r>
            <a:r>
              <a:rPr kumimoji="0" lang="en-US" altLang="zh-CN" b="0" i="0" u="none" strike="noStrike" kern="1200" cap="none" spc="0" normalizeH="0" baseline="0" noProof="0" dirty="0">
                <a:ln>
                  <a:noFill/>
                </a:ln>
                <a:effectLst/>
                <a:uLnTx/>
                <a:uFillTx/>
                <a:latin typeface="Arial" panose="020B0604020202020204" pitchFamily="34" charset="0"/>
                <a:ea typeface="黑体" panose="02010609060101010101" pitchFamily="49" charset="-122"/>
                <a:cs typeface="Arial" panose="020B0604020202020204" pitchFamily="34" charset="0"/>
              </a:rPr>
              <a:t>IMF6.1 </a:t>
            </a:r>
            <a:r>
              <a:rPr kumimoji="0" lang="zh-CN" altLang="en-US"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Arial" panose="020B0604020202020204" pitchFamily="34" charset="0"/>
              </a:rPr>
              <a:t>排名前</a:t>
            </a:r>
            <a:r>
              <a:rPr lang="en-US" altLang="zh-CN" dirty="0">
                <a:latin typeface="Arial" panose="020B0604020202020204" pitchFamily="34" charset="0"/>
                <a:ea typeface="黑体" panose="02010609060101010101" pitchFamily="49" charset="-122"/>
                <a:cs typeface="Arial" panose="020B0604020202020204" pitchFamily="34" charset="0"/>
              </a:rPr>
              <a:t>1%</a:t>
            </a:r>
            <a:r>
              <a:rPr lang="zh-CN" altLang="en-US" dirty="0">
                <a:latin typeface="Arial" panose="020B0604020202020204" pitchFamily="34" charset="0"/>
                <a:ea typeface="黑体" panose="02010609060101010101" pitchFamily="49" charset="-122"/>
                <a:cs typeface="Arial" panose="020B0604020202020204" pitchFamily="34" charset="0"/>
              </a:rPr>
              <a:t>；</a:t>
            </a:r>
            <a:r>
              <a:rPr lang="en-US" altLang="zh-CN" dirty="0">
                <a:latin typeface="Arial" panose="020B0604020202020204" pitchFamily="34" charset="0"/>
                <a:ea typeface="黑体" panose="02010609060101010101" pitchFamily="49" charset="-122"/>
                <a:cs typeface="Arial" panose="020B0604020202020204" pitchFamily="34" charset="0"/>
              </a:rPr>
              <a:t>EMA9.2</a:t>
            </a:r>
          </a:p>
          <a:p>
            <a:pPr marL="159385" marR="0" lvl="0" indent="-159385" algn="l" defTabSz="899160" rtl="0" eaLnBrk="1" fontAlgn="auto" latinLnBrk="0" hangingPunct="1">
              <a:lnSpc>
                <a:spcPct val="100000"/>
              </a:lnSpc>
              <a:spcBef>
                <a:spcPts val="600"/>
              </a:spcBef>
              <a:spcAft>
                <a:spcPts val="0"/>
              </a:spcAft>
              <a:buClrTx/>
              <a:buSzPct val="80000"/>
              <a:buFont typeface="Wingdings" panose="05000000000000000000" pitchFamily="2" charset="2"/>
              <a:buChar char="Ø"/>
              <a:defRPr/>
            </a:pPr>
            <a:r>
              <a:rPr lang="en-US" altLang="zh-CN" dirty="0">
                <a:latin typeface="Arial" panose="020B0604020202020204" pitchFamily="34" charset="0"/>
                <a:ea typeface="黑体" panose="02010609060101010101" pitchFamily="49" charset="-122"/>
                <a:cs typeface="Arial" panose="020B0604020202020204" pitchFamily="34" charset="0"/>
              </a:rPr>
              <a:t>TOOLSHED T141</a:t>
            </a:r>
            <a:r>
              <a:rPr lang="zh-CN" altLang="en-US" dirty="0">
                <a:latin typeface="Arial" panose="020B0604020202020204" pitchFamily="34" charset="0"/>
                <a:ea typeface="黑体" panose="02010609060101010101" pitchFamily="49" charset="-122"/>
                <a:cs typeface="Arial" panose="020B0604020202020204" pitchFamily="34" charset="0"/>
              </a:rPr>
              <a:t>：</a:t>
            </a:r>
            <a:r>
              <a:rPr lang="en-US" altLang="zh-CN" dirty="0">
                <a:latin typeface="Arial" panose="020B0604020202020204" pitchFamily="34" charset="0"/>
                <a:ea typeface="黑体" panose="02010609060101010101" pitchFamily="49" charset="-122"/>
                <a:cs typeface="Arial" panose="020B0604020202020204" pitchFamily="34" charset="0"/>
              </a:rPr>
              <a:t>IMF6.6 </a:t>
            </a:r>
            <a:r>
              <a:rPr kumimoji="0" lang="zh-CN" altLang="en-US"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Arial" panose="020B0604020202020204" pitchFamily="34" charset="0"/>
              </a:rPr>
              <a:t>排名前</a:t>
            </a:r>
            <a:r>
              <a:rPr lang="en-US" altLang="zh-CN" dirty="0">
                <a:latin typeface="Arial" panose="020B0604020202020204" pitchFamily="34" charset="0"/>
                <a:ea typeface="黑体" panose="02010609060101010101" pitchFamily="49" charset="-122"/>
                <a:cs typeface="Arial" panose="020B0604020202020204" pitchFamily="34" charset="0"/>
              </a:rPr>
              <a:t>1%</a:t>
            </a:r>
            <a:r>
              <a:rPr lang="zh-CN" altLang="en-US" dirty="0">
                <a:latin typeface="Arial" panose="020B0604020202020204" pitchFamily="34" charset="0"/>
                <a:ea typeface="黑体" panose="02010609060101010101" pitchFamily="49" charset="-122"/>
                <a:cs typeface="Arial" panose="020B0604020202020204" pitchFamily="34" charset="0"/>
              </a:rPr>
              <a:t>；</a:t>
            </a:r>
            <a:r>
              <a:rPr lang="en-US" altLang="zh-CN" dirty="0">
                <a:latin typeface="Arial" panose="020B0604020202020204" pitchFamily="34" charset="0"/>
                <a:ea typeface="黑体" panose="02010609060101010101" pitchFamily="49" charset="-122"/>
                <a:cs typeface="Arial" panose="020B0604020202020204" pitchFamily="34" charset="0"/>
              </a:rPr>
              <a:t>EMA8.2</a:t>
            </a:r>
          </a:p>
        </p:txBody>
      </p:sp>
      <p:pic>
        <p:nvPicPr>
          <p:cNvPr id="9" name="图片 8">
            <a:extLst>
              <a:ext uri="{FF2B5EF4-FFF2-40B4-BE49-F238E27FC236}">
                <a16:creationId xmlns:a16="http://schemas.microsoft.com/office/drawing/2014/main" id="{DEF4BE9C-C4FC-44B7-AB9A-CB654A2583D5}"/>
              </a:ext>
            </a:extLst>
          </p:cNvPr>
          <p:cNvPicPr>
            <a:picLocks noChangeAspect="1"/>
          </p:cNvPicPr>
          <p:nvPr/>
        </p:nvPicPr>
        <p:blipFill>
          <a:blip r:embed="rId2">
            <a:extLst>
              <a:ext uri="{28A0092B-C50C-407E-A947-70E740481C1C}">
                <a14:useLocalDpi xmlns:a14="http://schemas.microsoft.com/office/drawing/2010/main" val="0"/>
              </a:ext>
            </a:extLst>
          </a:blip>
          <a:srcRect l="4979" r="4979"/>
          <a:stretch>
            <a:fillRect/>
          </a:stretch>
        </p:blipFill>
        <p:spPr>
          <a:xfrm>
            <a:off x="7684317" y="1771213"/>
            <a:ext cx="3112315" cy="19447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图片 10">
            <a:extLst>
              <a:ext uri="{FF2B5EF4-FFF2-40B4-BE49-F238E27FC236}">
                <a16:creationId xmlns:a16="http://schemas.microsoft.com/office/drawing/2014/main" id="{2EB7962F-CC23-4250-9FDF-258A9B387F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693834" y="3444084"/>
            <a:ext cx="3314481" cy="19447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28537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D0364-32B9-455F-9BE5-ADA3C9901E6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Text Placeholder 2"/>
          <p:cNvSpPr>
            <a:spLocks noGrp="1"/>
          </p:cNvSpPr>
          <p:nvPr>
            <p:ph type="body" sz="quarter" idx="13"/>
          </p:nvPr>
        </p:nvSpPr>
        <p:spPr>
          <a:xfrm>
            <a:off x="722671" y="468643"/>
            <a:ext cx="9132277" cy="840166"/>
          </a:xfrm>
        </p:spPr>
        <p:txBody>
          <a:bodyPr anchor="ctr">
            <a:noAutofit/>
          </a:bodyPr>
          <a:lstStyle/>
          <a:p>
            <a:pPr>
              <a:spcBef>
                <a:spcPct val="0"/>
              </a:spcBef>
            </a:pPr>
            <a:r>
              <a:rPr lang="zh-CN" altLang="en-US" sz="4000" dirty="0">
                <a:solidFill>
                  <a:srgbClr val="1F497D"/>
                </a:solidFill>
                <a:latin typeface="黑体" panose="02010609060101010101" pitchFamily="49" charset="-122"/>
                <a:ea typeface="黑体" panose="02010609060101010101" pitchFamily="49" charset="-122"/>
                <a:cs typeface="+mj-cs"/>
              </a:rPr>
              <a:t>更快的遗传进展</a:t>
            </a:r>
            <a:r>
              <a:rPr lang="en-US" altLang="zh-CN" sz="4000" dirty="0">
                <a:solidFill>
                  <a:srgbClr val="1F497D"/>
                </a:solidFill>
                <a:latin typeface="黑体" panose="02010609060101010101" pitchFamily="49" charset="-122"/>
                <a:ea typeface="黑体" panose="02010609060101010101" pitchFamily="49" charset="-122"/>
                <a:cs typeface="+mj-cs"/>
              </a:rPr>
              <a:t>-</a:t>
            </a:r>
            <a:r>
              <a:rPr lang="zh-CN" altLang="en-US" sz="4000" dirty="0">
                <a:solidFill>
                  <a:srgbClr val="1F497D"/>
                </a:solidFill>
                <a:latin typeface="黑体" panose="02010609060101010101" pitchFamily="49" charset="-122"/>
                <a:ea typeface="黑体" panose="02010609060101010101" pitchFamily="49" charset="-122"/>
                <a:cs typeface="+mj-cs"/>
              </a:rPr>
              <a:t>高品质核心群</a:t>
            </a:r>
            <a:br>
              <a:rPr lang="en-US" altLang="zh-CN" sz="4000" dirty="0">
                <a:solidFill>
                  <a:srgbClr val="1F497D"/>
                </a:solidFill>
                <a:latin typeface="黑体" panose="02010609060101010101" pitchFamily="49" charset="-122"/>
                <a:ea typeface="黑体" panose="02010609060101010101" pitchFamily="49" charset="-122"/>
                <a:cs typeface="+mj-cs"/>
              </a:rPr>
            </a:br>
            <a:r>
              <a:rPr lang="en-US" altLang="zh-CN"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Faster genetic progress high-value core herd</a:t>
            </a:r>
            <a:endParaRPr lang="zh-CN" altLang="en-US"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 name="Content Placeholder 2"/>
          <p:cNvSpPr txBox="1">
            <a:spLocks/>
          </p:cNvSpPr>
          <p:nvPr/>
        </p:nvSpPr>
        <p:spPr>
          <a:xfrm>
            <a:off x="490443" y="1839019"/>
            <a:ext cx="6011957" cy="4550338"/>
          </a:xfrm>
          <a:prstGeom prst="rect">
            <a:avLst/>
          </a:prstGeom>
        </p:spPr>
        <p:txBody>
          <a:bodyPr>
            <a:normAutofit fontScale="92500"/>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20000"/>
              </a:lnSpc>
              <a:defRPr/>
            </a:pPr>
            <a:r>
              <a:rPr kumimoji="0" lang="en-US" altLang="zh-CN" sz="3200" b="0" i="0" u="none" strike="noStrike" kern="1200" cap="none" spc="0" normalizeH="0" baseline="0" noProof="0" dirty="0">
                <a:ln>
                  <a:noFill/>
                </a:ln>
                <a:solidFill>
                  <a:prstClr val="black"/>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CDCB </a:t>
            </a:r>
            <a: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2025</a:t>
            </a: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年</a:t>
            </a:r>
            <a: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3</a:t>
            </a: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月</a:t>
            </a:r>
            <a: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3</a:t>
            </a: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日前出生母牛</a:t>
            </a:r>
            <a:b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br>
            <a:r>
              <a:rPr lang="en-US" altLang="zh-CN" sz="2000" dirty="0">
                <a:solidFill>
                  <a:prstClr val="black"/>
                </a:solidFill>
                <a:latin typeface="Arial Unicode MS" panose="020B0604020202020204" pitchFamily="34" charset="-122"/>
                <a:ea typeface="Arial Unicode MS" panose="020B0604020202020204" pitchFamily="34" charset="-122"/>
                <a:cs typeface="Arial Unicode MS" panose="020B0604020202020204" pitchFamily="34" charset="-122"/>
              </a:rPr>
              <a:t>CDCB top animal list, female born </a:t>
            </a:r>
            <a:r>
              <a:rPr kumimoji="0" lang="en-US" altLang="zh-CN" sz="2000" b="0" i="0" u="none" strike="noStrike" kern="1200" cap="none" spc="0" normalizeH="0" baseline="0" noProof="0" dirty="0">
                <a:ln>
                  <a:noFill/>
                </a:ln>
                <a:solidFill>
                  <a:prstClr val="black"/>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before 20250303</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全球</a:t>
            </a:r>
            <a: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NM</a:t>
            </a: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值</a:t>
            </a:r>
            <a: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800</a:t>
            </a: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以上的荷斯坦牛头数</a:t>
            </a:r>
            <a: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43686</a:t>
            </a: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头</a:t>
            </a:r>
            <a:b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br>
            <a:r>
              <a:rPr lang="en-US" altLang="zh-CN" sz="2000" dirty="0">
                <a:solidFill>
                  <a:prstClr val="black"/>
                </a:solidFill>
                <a:latin typeface="Arial Unicode MS" panose="020B0604020202020204" pitchFamily="34" charset="-122"/>
                <a:ea typeface="Arial Unicode MS" panose="020B0604020202020204" pitchFamily="34" charset="-122"/>
                <a:cs typeface="Arial Unicode MS" panose="020B0604020202020204" pitchFamily="34" charset="-122"/>
              </a:rPr>
              <a:t>Totally have 43686 Holsteins NM over 800</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其中中国注册的牛头数</a:t>
            </a:r>
            <a: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844</a:t>
            </a: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头</a:t>
            </a:r>
            <a:b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br>
            <a:r>
              <a:rPr lang="en-US" altLang="zh-CN" sz="2000" dirty="0">
                <a:solidFill>
                  <a:prstClr val="black"/>
                </a:solidFill>
                <a:latin typeface="Arial Unicode MS" panose="020B0604020202020204" pitchFamily="34" charset="-122"/>
                <a:ea typeface="Arial Unicode MS" panose="020B0604020202020204" pitchFamily="34" charset="-122"/>
                <a:cs typeface="Arial Unicode MS" panose="020B0604020202020204" pitchFamily="34" charset="-122"/>
              </a:rPr>
              <a:t>844 from China registration</a:t>
            </a:r>
            <a:endParaRPr lang="en-US" altLang="zh-CN" sz="2100" dirty="0">
              <a:solidFill>
                <a:prstClr val="black"/>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澳亚有</a:t>
            </a:r>
            <a: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414</a:t>
            </a: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头，占比</a:t>
            </a:r>
            <a: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t>49.05%</a:t>
            </a:r>
            <a:b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Unicode MS" panose="020B0604020202020204" pitchFamily="34" charset="-122"/>
              </a:rPr>
            </a:br>
            <a:r>
              <a:rPr lang="en-US" altLang="zh-CN" sz="2000" dirty="0">
                <a:solidFill>
                  <a:prstClr val="black"/>
                </a:solidFill>
                <a:latin typeface="Arial Unicode MS" panose="020B0604020202020204" pitchFamily="34" charset="-122"/>
                <a:ea typeface="Arial Unicode MS" panose="020B0604020202020204" pitchFamily="34" charset="-122"/>
                <a:cs typeface="Arial Unicode MS" panose="020B0604020202020204" pitchFamily="34" charset="-122"/>
              </a:rPr>
              <a:t>AustAsia has 414, about 49.04%</a:t>
            </a:r>
          </a:p>
        </p:txBody>
      </p:sp>
      <p:sp>
        <p:nvSpPr>
          <p:cNvPr id="9" name="Text Placeholder 1">
            <a:extLst>
              <a:ext uri="{FF2B5EF4-FFF2-40B4-BE49-F238E27FC236}">
                <a16:creationId xmlns:a16="http://schemas.microsoft.com/office/drawing/2014/main" id="{2411862D-B9F0-316A-BEDF-DDA790EF8326}"/>
              </a:ext>
            </a:extLst>
          </p:cNvPr>
          <p:cNvSpPr txBox="1">
            <a:spLocks/>
          </p:cNvSpPr>
          <p:nvPr/>
        </p:nvSpPr>
        <p:spPr>
          <a:xfrm>
            <a:off x="6926943" y="1314660"/>
            <a:ext cx="4591141" cy="84016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Wingdings" panose="05000000000000000000" pitchFamily="2" charset="2"/>
              <a:buNone/>
              <a:defRPr lang="en-US" altLang="zh-CN" sz="24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CDCB</a:t>
            </a:r>
            <a:r>
              <a:rPr lang="zh-CN" altLang="en-US" sz="2000" b="0" dirty="0">
                <a:solidFill>
                  <a:schemeClr val="tx1"/>
                </a:solidFill>
                <a:latin typeface="黑体" panose="02010609060101010101" pitchFamily="49" charset="-122"/>
                <a:ea typeface="黑体" panose="02010609060101010101" pitchFamily="49" charset="-122"/>
              </a:rPr>
              <a:t>注册</a:t>
            </a:r>
            <a:r>
              <a:rPr lang="en-US" sz="2000" b="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NM800</a:t>
            </a:r>
            <a:r>
              <a:rPr lang="zh-CN" altLang="en-US" sz="2000" b="0" dirty="0">
                <a:solidFill>
                  <a:schemeClr val="tx1"/>
                </a:solidFill>
                <a:latin typeface="黑体" panose="02010609060101010101" pitchFamily="49" charset="-122"/>
                <a:ea typeface="黑体" panose="02010609060101010101" pitchFamily="49" charset="-122"/>
              </a:rPr>
              <a:t>母牛数前</a:t>
            </a:r>
            <a:r>
              <a:rPr lang="en-US" altLang="zh-CN" sz="2000" b="0" dirty="0">
                <a:solidFill>
                  <a:schemeClr val="tx1"/>
                </a:solidFill>
                <a:latin typeface="黑体" panose="02010609060101010101" pitchFamily="49" charset="-122"/>
                <a:ea typeface="黑体" panose="02010609060101010101" pitchFamily="49" charset="-122"/>
              </a:rPr>
              <a:t>10</a:t>
            </a:r>
            <a:r>
              <a:rPr lang="zh-CN" altLang="en-US" sz="2000" b="0" dirty="0">
                <a:solidFill>
                  <a:schemeClr val="tx1"/>
                </a:solidFill>
                <a:latin typeface="黑体" panose="02010609060101010101" pitchFamily="49" charset="-122"/>
                <a:ea typeface="黑体" panose="02010609060101010101" pitchFamily="49" charset="-122"/>
              </a:rPr>
              <a:t>名国家</a:t>
            </a:r>
            <a:br>
              <a:rPr lang="zh-CN" altLang="en-US" sz="2000" b="0" dirty="0">
                <a:solidFill>
                  <a:schemeClr val="tx1"/>
                </a:solidFill>
                <a:latin typeface="黑体" panose="02010609060101010101" pitchFamily="49" charset="-122"/>
                <a:ea typeface="黑体" panose="02010609060101010101" pitchFamily="49" charset="-122"/>
              </a:rPr>
            </a:br>
            <a:r>
              <a:rPr lang="en-US" sz="1400" b="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Top 10 NM800 Holstein females registered </a:t>
            </a:r>
            <a:r>
              <a:rPr lang="en-US" altLang="zh-CN" sz="1400" b="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countries</a:t>
            </a:r>
          </a:p>
        </p:txBody>
      </p:sp>
      <p:graphicFrame>
        <p:nvGraphicFramePr>
          <p:cNvPr id="10" name="Content Placeholder 4">
            <a:extLst>
              <a:ext uri="{FF2B5EF4-FFF2-40B4-BE49-F238E27FC236}">
                <a16:creationId xmlns:a16="http://schemas.microsoft.com/office/drawing/2014/main" id="{9ECD3E52-5313-4BBF-9410-CB2FA488AFA5}"/>
              </a:ext>
            </a:extLst>
          </p:cNvPr>
          <p:cNvGraphicFramePr/>
          <p:nvPr>
            <p:extLst>
              <p:ext uri="{D42A27DB-BD31-4B8C-83A1-F6EECF244321}">
                <p14:modId xmlns:p14="http://schemas.microsoft.com/office/powerpoint/2010/main" val="2551397144"/>
              </p:ext>
            </p:extLst>
          </p:nvPr>
        </p:nvGraphicFramePr>
        <p:xfrm>
          <a:off x="7020449" y="2145544"/>
          <a:ext cx="4426858" cy="4210800"/>
        </p:xfrm>
        <a:graphic>
          <a:graphicData uri="http://schemas.openxmlformats.org/drawingml/2006/table">
            <a:tbl>
              <a:tblPr>
                <a:tableStyleId>{5C22544A-7EE6-4342-B048-85BDC9FD1C3A}</a:tableStyleId>
              </a:tblPr>
              <a:tblGrid>
                <a:gridCol w="1762824">
                  <a:extLst>
                    <a:ext uri="{9D8B030D-6E8A-4147-A177-3AD203B41FA5}">
                      <a16:colId xmlns:a16="http://schemas.microsoft.com/office/drawing/2014/main" val="20000"/>
                    </a:ext>
                  </a:extLst>
                </a:gridCol>
                <a:gridCol w="1332017">
                  <a:extLst>
                    <a:ext uri="{9D8B030D-6E8A-4147-A177-3AD203B41FA5}">
                      <a16:colId xmlns:a16="http://schemas.microsoft.com/office/drawing/2014/main" val="20001"/>
                    </a:ext>
                  </a:extLst>
                </a:gridCol>
                <a:gridCol w="1332017">
                  <a:extLst>
                    <a:ext uri="{9D8B030D-6E8A-4147-A177-3AD203B41FA5}">
                      <a16:colId xmlns:a16="http://schemas.microsoft.com/office/drawing/2014/main" val="20002"/>
                    </a:ext>
                  </a:extLst>
                </a:gridCol>
              </a:tblGrid>
              <a:tr h="382800">
                <a:tc>
                  <a:txBody>
                    <a:bodyPr/>
                    <a:lstStyle/>
                    <a:p>
                      <a:pPr algn="ctr" fontAlgn="ctr"/>
                      <a:r>
                        <a:rPr lang="zh-CN" altLang="en-US" sz="1800" b="0" i="0" u="none" strike="noStrike" dirty="0">
                          <a:solidFill>
                            <a:schemeClr val="tx1"/>
                          </a:solidFill>
                          <a:effectLst/>
                          <a:latin typeface="黑体" panose="02010609060101010101" charset="-122"/>
                          <a:ea typeface="黑体" panose="02010609060101010101" charset="-122"/>
                        </a:rPr>
                        <a:t>注册国家 </a:t>
                      </a:r>
                      <a:r>
                        <a:rPr lang="en-US" altLang="zh-CN" sz="1400" b="0" i="0" kern="1200" baseline="0" dirty="0">
                          <a:solidFill>
                            <a:schemeClr val="tx1"/>
                          </a:solidFill>
                          <a:effectLst/>
                          <a:latin typeface="Arial" panose="020B0604020202020204" pitchFamily="34" charset="0"/>
                          <a:ea typeface="Arial Unicode MS" panose="020B0604020202020204" pitchFamily="34" charset="-122"/>
                          <a:cs typeface="Arial" panose="020B0604020202020204" pitchFamily="34" charset="0"/>
                        </a:rPr>
                        <a:t>Country</a:t>
                      </a:r>
                    </a:p>
                  </a:txBody>
                  <a:tcPr marL="9525" marR="9525" marT="9525" marB="0" anchor="ct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fontAlgn="ctr"/>
                      <a:r>
                        <a:rPr lang="zh-CN" altLang="en-US" sz="1800" b="0" i="0" u="none" strike="noStrike" dirty="0">
                          <a:solidFill>
                            <a:schemeClr val="tx1"/>
                          </a:solidFill>
                          <a:effectLst/>
                          <a:latin typeface="黑体" panose="02010609060101010101" charset="-122"/>
                          <a:ea typeface="黑体" panose="02010609060101010101" charset="-122"/>
                        </a:rPr>
                        <a:t>头数 </a:t>
                      </a:r>
                      <a:r>
                        <a:rPr lang="en-US" altLang="zh-CN" sz="1800" b="0" i="0" u="none" strike="noStrike" dirty="0">
                          <a:solidFill>
                            <a:schemeClr val="tx1"/>
                          </a:solidFill>
                          <a:effectLst/>
                          <a:latin typeface="黑体" panose="02010609060101010101" charset="-122"/>
                          <a:ea typeface="黑体" panose="02010609060101010101" charset="-122"/>
                        </a:rPr>
                        <a:t>#</a:t>
                      </a:r>
                    </a:p>
                  </a:txBody>
                  <a:tcPr marL="9525" marR="9525" marT="9525" marB="0" anchor="ct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fontAlgn="ctr"/>
                      <a:r>
                        <a:rPr lang="zh-CN" altLang="en-US" sz="1800" b="0" i="0" u="none" strike="noStrike" dirty="0">
                          <a:solidFill>
                            <a:schemeClr val="tx1"/>
                          </a:solidFill>
                          <a:effectLst/>
                          <a:latin typeface="黑体" panose="02010609060101010101" charset="-122"/>
                          <a:ea typeface="黑体" panose="02010609060101010101" charset="-122"/>
                        </a:rPr>
                        <a:t>占比 </a:t>
                      </a:r>
                      <a:r>
                        <a:rPr lang="en-US" altLang="zh-CN" sz="1800" b="0" i="0" u="none" strike="noStrike" dirty="0">
                          <a:solidFill>
                            <a:schemeClr val="tx1"/>
                          </a:solidFill>
                          <a:effectLst/>
                          <a:latin typeface="黑体" panose="02010609060101010101" charset="-122"/>
                          <a:ea typeface="黑体" panose="02010609060101010101" charset="-122"/>
                        </a:rPr>
                        <a:t>%</a:t>
                      </a:r>
                    </a:p>
                  </a:txBody>
                  <a:tcPr marL="9525" marR="9525" marT="9525" marB="0" anchor="ct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r h="382800">
                <a:tc>
                  <a:txBody>
                    <a:bodyPr/>
                    <a:lstStyle/>
                    <a:p>
                      <a:pPr algn="l"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HOUSA</a:t>
                      </a:r>
                    </a:p>
                  </a:txBody>
                  <a:tcPr marL="9842" marR="9842" marT="9842" marB="0" anchor="ctr">
                    <a:lnT w="28575" cap="flat" cmpd="sng" algn="ctr">
                      <a:solidFill>
                        <a:schemeClr val="accent6">
                          <a:lumMod val="50000"/>
                        </a:schemeClr>
                      </a:solidFill>
                      <a:prstDash val="solid"/>
                      <a:round/>
                      <a:headEnd type="none" w="med" len="med"/>
                      <a:tailEnd type="none" w="med" len="med"/>
                    </a:lnT>
                    <a:noFill/>
                  </a:tcPr>
                </a:tc>
                <a:tc>
                  <a:txBody>
                    <a:bodyPr/>
                    <a:lstStyle/>
                    <a:p>
                      <a:pPr algn="ctr"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39258</a:t>
                      </a:r>
                    </a:p>
                  </a:txBody>
                  <a:tcPr marL="9842" marR="9842" marT="9842" marB="0" anchor="ctr">
                    <a:lnT w="28575" cap="flat" cmpd="sng" algn="ctr">
                      <a:solidFill>
                        <a:schemeClr val="accent6">
                          <a:lumMod val="50000"/>
                        </a:schemeClr>
                      </a:solidFill>
                      <a:prstDash val="solid"/>
                      <a:round/>
                      <a:headEnd type="none" w="med" len="med"/>
                      <a:tailEnd type="none" w="med" len="med"/>
                    </a:lnT>
                    <a:noFill/>
                  </a:tcPr>
                </a:tc>
                <a:tc>
                  <a:txBody>
                    <a:bodyPr/>
                    <a:lstStyle/>
                    <a:p>
                      <a:pPr algn="ctr" fontAlgn="ctr">
                        <a:buClrTx/>
                        <a:buSzTx/>
                        <a:buFontTx/>
                      </a:pPr>
                      <a:r>
                        <a:rPr lang="en-US" altLang="zh-CN" sz="1800" b="0" i="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89.86%</a:t>
                      </a:r>
                    </a:p>
                  </a:txBody>
                  <a:tcPr marL="9842" marR="9842" marT="9842" marB="0" anchor="ctr">
                    <a:lnT w="28575" cap="flat" cmpd="sng" algn="ctr">
                      <a:solidFill>
                        <a:schemeClr val="accent6">
                          <a:lumMod val="50000"/>
                        </a:schemeClr>
                      </a:solidFill>
                      <a:prstDash val="solid"/>
                      <a:round/>
                      <a:headEnd type="none" w="med" len="med"/>
                      <a:tailEnd type="none" w="med" len="med"/>
                    </a:lnT>
                    <a:noFill/>
                  </a:tcPr>
                </a:tc>
                <a:extLst>
                  <a:ext uri="{0D108BD9-81ED-4DB2-BD59-A6C34878D82A}">
                    <a16:rowId xmlns:a16="http://schemas.microsoft.com/office/drawing/2014/main" val="10001"/>
                  </a:ext>
                </a:extLst>
              </a:tr>
              <a:tr h="382800">
                <a:tc>
                  <a:txBody>
                    <a:bodyPr/>
                    <a:lstStyle/>
                    <a:p>
                      <a:pPr algn="l" fontAlgn="ctr">
                        <a:buClrTx/>
                        <a:buSzTx/>
                        <a:buFontTx/>
                      </a:pPr>
                      <a:r>
                        <a:rPr lang="en-US" altLang="zh-CN" sz="1800" b="0" i="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HOBRA</a:t>
                      </a:r>
                    </a:p>
                  </a:txBody>
                  <a:tcPr marL="9842" marR="9842" marT="9842" marB="0" anchor="ctr">
                    <a:noFill/>
                  </a:tcPr>
                </a:tc>
                <a:tc>
                  <a:txBody>
                    <a:bodyPr/>
                    <a:lstStyle/>
                    <a:p>
                      <a:pPr algn="ctr"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933</a:t>
                      </a:r>
                    </a:p>
                  </a:txBody>
                  <a:tcPr marL="9842" marR="9842" marT="9842" marB="0" anchor="ctr">
                    <a:noFill/>
                  </a:tcPr>
                </a:tc>
                <a:tc>
                  <a:txBody>
                    <a:bodyPr/>
                    <a:lstStyle/>
                    <a:p>
                      <a:pPr algn="ctr" fontAlgn="ctr">
                        <a:buClrTx/>
                        <a:buSzTx/>
                        <a:buFontTx/>
                      </a:pPr>
                      <a:r>
                        <a:rPr lang="en-US" altLang="zh-CN" sz="1800" b="0" i="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2.14%</a:t>
                      </a:r>
                    </a:p>
                  </a:txBody>
                  <a:tcPr marL="9842" marR="9842" marT="9842" marB="0" anchor="ctr">
                    <a:noFill/>
                  </a:tcPr>
                </a:tc>
                <a:extLst>
                  <a:ext uri="{0D108BD9-81ED-4DB2-BD59-A6C34878D82A}">
                    <a16:rowId xmlns:a16="http://schemas.microsoft.com/office/drawing/2014/main" val="10002"/>
                  </a:ext>
                </a:extLst>
              </a:tr>
              <a:tr h="382800">
                <a:tc>
                  <a:txBody>
                    <a:bodyPr/>
                    <a:lstStyle/>
                    <a:p>
                      <a:pPr algn="l"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p>
                  </a:txBody>
                  <a:tcPr marL="9842" marR="9842" marT="9842" marB="0" anchor="ctr">
                    <a:noFill/>
                  </a:tcPr>
                </a:tc>
                <a:tc>
                  <a:txBody>
                    <a:bodyPr/>
                    <a:lstStyle/>
                    <a:p>
                      <a:pPr algn="ctr"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844</a:t>
                      </a:r>
                    </a:p>
                  </a:txBody>
                  <a:tcPr marL="9842" marR="9842" marT="9842" marB="0" anchor="ctr">
                    <a:noFill/>
                  </a:tcPr>
                </a:tc>
                <a:tc>
                  <a:txBody>
                    <a:bodyPr/>
                    <a:lstStyle/>
                    <a:p>
                      <a:pPr algn="ctr" fontAlgn="ctr">
                        <a:buClrTx/>
                        <a:buSzTx/>
                        <a:buFontTx/>
                      </a:pPr>
                      <a:r>
                        <a:rPr lang="en-US" altLang="zh-CN" sz="1800" b="0" i="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1.93%</a:t>
                      </a:r>
                    </a:p>
                  </a:txBody>
                  <a:tcPr marL="9842" marR="9842" marT="9842" marB="0" anchor="ctr">
                    <a:noFill/>
                  </a:tcPr>
                </a:tc>
                <a:extLst>
                  <a:ext uri="{0D108BD9-81ED-4DB2-BD59-A6C34878D82A}">
                    <a16:rowId xmlns:a16="http://schemas.microsoft.com/office/drawing/2014/main" val="10003"/>
                  </a:ext>
                </a:extLst>
              </a:tr>
              <a:tr h="382800">
                <a:tc>
                  <a:txBody>
                    <a:bodyPr/>
                    <a:lstStyle/>
                    <a:p>
                      <a:pPr algn="l" fontAlgn="ctr">
                        <a:buClrTx/>
                        <a:buSzTx/>
                        <a:buFontTx/>
                      </a:pPr>
                      <a:r>
                        <a:rPr lang="en-US" altLang="zh-CN" sz="1800" b="0" i="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HOJPN</a:t>
                      </a:r>
                    </a:p>
                  </a:txBody>
                  <a:tcPr marL="9842" marR="9842" marT="9842" marB="0" anchor="ctr">
                    <a:noFill/>
                  </a:tcPr>
                </a:tc>
                <a:tc>
                  <a:txBody>
                    <a:bodyPr/>
                    <a:lstStyle/>
                    <a:p>
                      <a:pPr algn="ctr"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695</a:t>
                      </a:r>
                    </a:p>
                  </a:txBody>
                  <a:tcPr marL="9842" marR="9842" marT="9842" marB="0" anchor="ctr">
                    <a:noFill/>
                  </a:tcPr>
                </a:tc>
                <a:tc>
                  <a:txBody>
                    <a:bodyPr/>
                    <a:lstStyle/>
                    <a:p>
                      <a:pPr algn="ctr"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1.59%</a:t>
                      </a:r>
                    </a:p>
                  </a:txBody>
                  <a:tcPr marL="9842" marR="9842" marT="9842" marB="0" anchor="ctr">
                    <a:noFill/>
                  </a:tcPr>
                </a:tc>
                <a:extLst>
                  <a:ext uri="{0D108BD9-81ED-4DB2-BD59-A6C34878D82A}">
                    <a16:rowId xmlns:a16="http://schemas.microsoft.com/office/drawing/2014/main" val="10004"/>
                  </a:ext>
                </a:extLst>
              </a:tr>
              <a:tr h="382800">
                <a:tc>
                  <a:txBody>
                    <a:bodyPr/>
                    <a:lstStyle/>
                    <a:p>
                      <a:pPr algn="l"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HOCAN</a:t>
                      </a:r>
                    </a:p>
                  </a:txBody>
                  <a:tcPr marL="9842" marR="9842" marT="9842" marB="0" anchor="ctr">
                    <a:noFill/>
                  </a:tcPr>
                </a:tc>
                <a:tc>
                  <a:txBody>
                    <a:bodyPr/>
                    <a:lstStyle/>
                    <a:p>
                      <a:pPr algn="ctr"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599</a:t>
                      </a:r>
                    </a:p>
                  </a:txBody>
                  <a:tcPr marL="9842" marR="9842" marT="9842" marB="0" anchor="ctr">
                    <a:noFill/>
                  </a:tcPr>
                </a:tc>
                <a:tc>
                  <a:txBody>
                    <a:bodyPr/>
                    <a:lstStyle/>
                    <a:p>
                      <a:pPr algn="ctr"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1.37%</a:t>
                      </a:r>
                    </a:p>
                  </a:txBody>
                  <a:tcPr marL="9842" marR="9842" marT="9842" marB="0" anchor="ctr">
                    <a:noFill/>
                  </a:tcPr>
                </a:tc>
                <a:extLst>
                  <a:ext uri="{0D108BD9-81ED-4DB2-BD59-A6C34878D82A}">
                    <a16:rowId xmlns:a16="http://schemas.microsoft.com/office/drawing/2014/main" val="10005"/>
                  </a:ext>
                </a:extLst>
              </a:tr>
              <a:tr h="382800">
                <a:tc>
                  <a:txBody>
                    <a:bodyPr/>
                    <a:lstStyle/>
                    <a:p>
                      <a:pPr algn="l"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HOGBR</a:t>
                      </a:r>
                    </a:p>
                  </a:txBody>
                  <a:tcPr marL="9842" marR="9842" marT="9842" marB="0" anchor="ctr">
                    <a:noFill/>
                  </a:tcPr>
                </a:tc>
                <a:tc>
                  <a:txBody>
                    <a:bodyPr/>
                    <a:lstStyle/>
                    <a:p>
                      <a:pPr algn="ctr" fontAlgn="ctr">
                        <a:buClrTx/>
                        <a:buSzTx/>
                        <a:buFontTx/>
                      </a:pPr>
                      <a:r>
                        <a:rPr lang="en-US" altLang="zh-CN" sz="1800" b="0" i="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394</a:t>
                      </a:r>
                    </a:p>
                  </a:txBody>
                  <a:tcPr marL="9842" marR="9842" marT="9842" marB="0" anchor="ctr">
                    <a:noFill/>
                  </a:tcPr>
                </a:tc>
                <a:tc>
                  <a:txBody>
                    <a:bodyPr/>
                    <a:lstStyle/>
                    <a:p>
                      <a:pPr algn="ctr"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0.90%</a:t>
                      </a:r>
                    </a:p>
                  </a:txBody>
                  <a:tcPr marL="9842" marR="9842" marT="9842" marB="0" anchor="ctr">
                    <a:noFill/>
                  </a:tcPr>
                </a:tc>
                <a:extLst>
                  <a:ext uri="{0D108BD9-81ED-4DB2-BD59-A6C34878D82A}">
                    <a16:rowId xmlns:a16="http://schemas.microsoft.com/office/drawing/2014/main" val="10006"/>
                  </a:ext>
                </a:extLst>
              </a:tr>
              <a:tr h="382800">
                <a:tc>
                  <a:txBody>
                    <a:bodyPr/>
                    <a:lstStyle/>
                    <a:p>
                      <a:pPr algn="l"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HOITA</a:t>
                      </a:r>
                    </a:p>
                  </a:txBody>
                  <a:tcPr marL="9842" marR="9842" marT="9842" marB="0" anchor="ctr">
                    <a:noFill/>
                  </a:tcPr>
                </a:tc>
                <a:tc>
                  <a:txBody>
                    <a:bodyPr/>
                    <a:lstStyle/>
                    <a:p>
                      <a:pPr algn="ctr" fontAlgn="ctr">
                        <a:buClrTx/>
                        <a:buSzTx/>
                        <a:buFontTx/>
                      </a:pPr>
                      <a:r>
                        <a:rPr lang="en-US" altLang="zh-CN" sz="1800" b="0" i="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157</a:t>
                      </a:r>
                    </a:p>
                  </a:txBody>
                  <a:tcPr marL="9842" marR="9842" marT="9842" marB="0" anchor="ctr">
                    <a:noFill/>
                  </a:tcPr>
                </a:tc>
                <a:tc>
                  <a:txBody>
                    <a:bodyPr/>
                    <a:lstStyle/>
                    <a:p>
                      <a:pPr algn="ctr"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0.36%</a:t>
                      </a:r>
                    </a:p>
                  </a:txBody>
                  <a:tcPr marL="9842" marR="9842" marT="9842" marB="0" anchor="ctr">
                    <a:noFill/>
                  </a:tcPr>
                </a:tc>
                <a:extLst>
                  <a:ext uri="{0D108BD9-81ED-4DB2-BD59-A6C34878D82A}">
                    <a16:rowId xmlns:a16="http://schemas.microsoft.com/office/drawing/2014/main" val="10007"/>
                  </a:ext>
                </a:extLst>
              </a:tr>
              <a:tr h="382800">
                <a:tc>
                  <a:txBody>
                    <a:bodyPr/>
                    <a:lstStyle/>
                    <a:p>
                      <a:pPr algn="l"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HONLD</a:t>
                      </a:r>
                    </a:p>
                  </a:txBody>
                  <a:tcPr marL="9842" marR="9842" marT="9842" marB="0" anchor="ctr">
                    <a:noFill/>
                  </a:tcPr>
                </a:tc>
                <a:tc>
                  <a:txBody>
                    <a:bodyPr/>
                    <a:lstStyle/>
                    <a:p>
                      <a:pPr algn="ctr" fontAlgn="ctr">
                        <a:buClrTx/>
                        <a:buSzTx/>
                        <a:buFontTx/>
                      </a:pPr>
                      <a:r>
                        <a:rPr lang="en-US" altLang="zh-CN" sz="1800" b="0" i="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126</a:t>
                      </a:r>
                    </a:p>
                  </a:txBody>
                  <a:tcPr marL="9842" marR="9842" marT="9842" marB="0" anchor="ctr">
                    <a:noFill/>
                  </a:tcPr>
                </a:tc>
                <a:tc>
                  <a:txBody>
                    <a:bodyPr/>
                    <a:lstStyle/>
                    <a:p>
                      <a:pPr algn="ctr"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0.29%</a:t>
                      </a:r>
                    </a:p>
                  </a:txBody>
                  <a:tcPr marL="9842" marR="9842" marT="9842" marB="0" anchor="ctr">
                    <a:noFill/>
                  </a:tcPr>
                </a:tc>
                <a:extLst>
                  <a:ext uri="{0D108BD9-81ED-4DB2-BD59-A6C34878D82A}">
                    <a16:rowId xmlns:a16="http://schemas.microsoft.com/office/drawing/2014/main" val="10008"/>
                  </a:ext>
                </a:extLst>
              </a:tr>
              <a:tr h="382800">
                <a:tc>
                  <a:txBody>
                    <a:bodyPr/>
                    <a:lstStyle/>
                    <a:p>
                      <a:pPr algn="l"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HOESP</a:t>
                      </a:r>
                    </a:p>
                  </a:txBody>
                  <a:tcPr marL="9842" marR="9842" marT="9842" marB="0" anchor="ctr">
                    <a:noFill/>
                  </a:tcPr>
                </a:tc>
                <a:tc>
                  <a:txBody>
                    <a:bodyPr/>
                    <a:lstStyle/>
                    <a:p>
                      <a:pPr algn="ctr" fontAlgn="ctr">
                        <a:buClrTx/>
                        <a:buSzTx/>
                        <a:buFontTx/>
                      </a:pPr>
                      <a:r>
                        <a:rPr lang="en-US" altLang="zh-CN" sz="1800" b="0" i="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118</a:t>
                      </a:r>
                    </a:p>
                  </a:txBody>
                  <a:tcPr marL="9842" marR="9842" marT="9842" marB="0" anchor="ctr">
                    <a:noFill/>
                  </a:tcPr>
                </a:tc>
                <a:tc>
                  <a:txBody>
                    <a:bodyPr/>
                    <a:lstStyle/>
                    <a:p>
                      <a:pPr algn="ctr"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0.27%</a:t>
                      </a:r>
                    </a:p>
                  </a:txBody>
                  <a:tcPr marL="9842" marR="9842" marT="9842" marB="0" anchor="ctr">
                    <a:noFill/>
                  </a:tcPr>
                </a:tc>
                <a:extLst>
                  <a:ext uri="{0D108BD9-81ED-4DB2-BD59-A6C34878D82A}">
                    <a16:rowId xmlns:a16="http://schemas.microsoft.com/office/drawing/2014/main" val="10009"/>
                  </a:ext>
                </a:extLst>
              </a:tr>
              <a:tr h="382800">
                <a:tc>
                  <a:txBody>
                    <a:bodyPr/>
                    <a:lstStyle/>
                    <a:p>
                      <a:pPr algn="l"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HOARG</a:t>
                      </a:r>
                    </a:p>
                  </a:txBody>
                  <a:tcPr marL="9842" marR="9842" marT="9842" marB="0" anchor="ctr">
                    <a:lnB w="28575" cap="flat" cmpd="sng" algn="ctr">
                      <a:solidFill>
                        <a:schemeClr val="accent6">
                          <a:lumMod val="50000"/>
                        </a:schemeClr>
                      </a:solidFill>
                      <a:prstDash val="solid"/>
                      <a:round/>
                      <a:headEnd type="none" w="med" len="med"/>
                      <a:tailEnd type="none" w="med" len="med"/>
                    </a:lnB>
                    <a:noFill/>
                  </a:tcPr>
                </a:tc>
                <a:tc>
                  <a:txBody>
                    <a:bodyPr/>
                    <a:lstStyle/>
                    <a:p>
                      <a:pPr algn="ctr" fontAlgn="ctr">
                        <a:buClrTx/>
                        <a:buSzTx/>
                        <a:buFontTx/>
                      </a:pPr>
                      <a:r>
                        <a:rPr lang="en-US" altLang="zh-CN" sz="1800" b="0" i="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112</a:t>
                      </a:r>
                    </a:p>
                  </a:txBody>
                  <a:tcPr marL="9842" marR="9842" marT="9842" marB="0" anchor="ctr">
                    <a:lnB w="28575" cap="flat" cmpd="sng" algn="ctr">
                      <a:solidFill>
                        <a:schemeClr val="accent6">
                          <a:lumMod val="50000"/>
                        </a:schemeClr>
                      </a:solidFill>
                      <a:prstDash val="solid"/>
                      <a:round/>
                      <a:headEnd type="none" w="med" len="med"/>
                      <a:tailEnd type="none" w="med" len="med"/>
                    </a:lnB>
                    <a:noFill/>
                  </a:tcPr>
                </a:tc>
                <a:tc>
                  <a:txBody>
                    <a:bodyPr/>
                    <a:lstStyle/>
                    <a:p>
                      <a:pPr algn="ctr" fontAlgn="ctr">
                        <a:buClrTx/>
                        <a:buSzTx/>
                        <a:buFontTx/>
                      </a:pPr>
                      <a:r>
                        <a:rPr lang="en-US" altLang="zh-CN" sz="1800" b="0" i="0"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0.26%</a:t>
                      </a:r>
                    </a:p>
                  </a:txBody>
                  <a:tcPr marL="9842" marR="9842" marT="9842" marB="0" anchor="ctr">
                    <a:lnB w="28575"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755194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64029" y="439615"/>
            <a:ext cx="9132277" cy="840166"/>
          </a:xfrm>
        </p:spPr>
        <p:txBody>
          <a:bodyPr vert="horz" lIns="91440" tIns="45720" rIns="91440" bIns="45720" rtlCol="0" anchor="ctr">
            <a:noAutofit/>
          </a:bodyPr>
          <a:lstStyle/>
          <a:p>
            <a:r>
              <a:rPr lang="zh-CN" altLang="en-US" sz="4000" dirty="0">
                <a:solidFill>
                  <a:srgbClr val="1F497D"/>
                </a:solidFill>
                <a:latin typeface="黑体" panose="02010609060101010101" pitchFamily="49" charset="-122"/>
                <a:ea typeface="黑体" panose="02010609060101010101" pitchFamily="49" charset="-122"/>
              </a:rPr>
              <a:t>更快的遗传进展</a:t>
            </a:r>
            <a:r>
              <a:rPr lang="en-US" altLang="zh-CN" sz="4000" dirty="0">
                <a:solidFill>
                  <a:srgbClr val="1F497D"/>
                </a:solidFill>
                <a:latin typeface="黑体" panose="02010609060101010101" pitchFamily="49" charset="-122"/>
                <a:ea typeface="黑体" panose="02010609060101010101" pitchFamily="49" charset="-122"/>
              </a:rPr>
              <a:t>-</a:t>
            </a:r>
            <a:r>
              <a:rPr lang="zh-CN" altLang="en-US" sz="4000" dirty="0">
                <a:solidFill>
                  <a:srgbClr val="1F497D"/>
                </a:solidFill>
                <a:latin typeface="黑体" panose="02010609060101010101" pitchFamily="49" charset="-122"/>
                <a:ea typeface="黑体" panose="02010609060101010101" pitchFamily="49" charset="-122"/>
              </a:rPr>
              <a:t>高品质核心群</a:t>
            </a:r>
            <a:br>
              <a:rPr lang="en-US" altLang="zh-CN" sz="4000" dirty="0">
                <a:solidFill>
                  <a:srgbClr val="1F497D"/>
                </a:solidFill>
                <a:latin typeface="黑体" panose="02010609060101010101" pitchFamily="49" charset="-122"/>
                <a:ea typeface="黑体" panose="02010609060101010101" pitchFamily="49" charset="-122"/>
              </a:rPr>
            </a:br>
            <a:r>
              <a:rPr lang="en-US" altLang="zh-CN"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Faster genetic progress to build a high-value core herd</a:t>
            </a:r>
            <a:endParaRPr lang="en-US" altLang="zh-CN" sz="2000"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 name="文本框 4">
            <a:extLst>
              <a:ext uri="{FF2B5EF4-FFF2-40B4-BE49-F238E27FC236}">
                <a16:creationId xmlns:a16="http://schemas.microsoft.com/office/drawing/2014/main" id="{469784AE-3A78-FE43-ED8A-EBD9F3D999C6}"/>
              </a:ext>
            </a:extLst>
          </p:cNvPr>
          <p:cNvSpPr txBox="1"/>
          <p:nvPr/>
        </p:nvSpPr>
        <p:spPr>
          <a:xfrm>
            <a:off x="664029" y="1707603"/>
            <a:ext cx="10863942" cy="523220"/>
          </a:xfrm>
          <a:prstGeom prst="rect">
            <a:avLst/>
          </a:prstGeom>
          <a:noFill/>
        </p:spPr>
        <p:txBody>
          <a:bodyPr wrap="square" rtlCol="0">
            <a:spAutoFit/>
          </a:bodyPr>
          <a:lstStyle/>
          <a:p>
            <a:r>
              <a:rPr lang="zh-CN" altLang="en-US" sz="2800" dirty="0">
                <a:latin typeface="黑体" panose="02010609060101010101" pitchFamily="49" charset="-122"/>
                <a:ea typeface="黑体" panose="02010609060101010101" pitchFamily="49" charset="-122"/>
              </a:rPr>
              <a:t>澳亚基因组</a:t>
            </a:r>
            <a:r>
              <a:rPr lang="en-US" altLang="zh-CN" sz="2800" dirty="0">
                <a:latin typeface="黑体" panose="02010609060101010101" pitchFamily="49" charset="-122"/>
                <a:ea typeface="黑体" panose="02010609060101010101" pitchFamily="49" charset="-122"/>
              </a:rPr>
              <a:t>NM$</a:t>
            </a:r>
            <a:r>
              <a:rPr lang="zh-CN" altLang="en-US" sz="2800" dirty="0">
                <a:latin typeface="黑体" panose="02010609060101010101" pitchFamily="49" charset="-122"/>
                <a:ea typeface="黑体" panose="02010609060101010101" pitchFamily="49" charset="-122"/>
              </a:rPr>
              <a:t>和</a:t>
            </a:r>
            <a:r>
              <a:rPr lang="en-US" altLang="zh-CN" sz="2800" dirty="0">
                <a:latin typeface="黑体" panose="02010609060101010101" pitchFamily="49" charset="-122"/>
                <a:ea typeface="黑体" panose="02010609060101010101" pitchFamily="49" charset="-122"/>
              </a:rPr>
              <a:t>TPI</a:t>
            </a:r>
            <a:r>
              <a:rPr lang="zh-CN" altLang="en-US" sz="2800" dirty="0">
                <a:latin typeface="黑体" panose="02010609060101010101" pitchFamily="49" charset="-122"/>
                <a:ea typeface="黑体" panose="02010609060101010101" pitchFamily="49" charset="-122"/>
              </a:rPr>
              <a:t>前十名母牛 </a:t>
            </a: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AustAsia top 10 Holstein heifers on NM &amp; TPI</a:t>
            </a:r>
            <a:endParaRPr lang="zh-CN" altLang="en-US" sz="28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aphicFrame>
        <p:nvGraphicFramePr>
          <p:cNvPr id="8" name="Content Placeholder 3">
            <a:extLst>
              <a:ext uri="{FF2B5EF4-FFF2-40B4-BE49-F238E27FC236}">
                <a16:creationId xmlns:a16="http://schemas.microsoft.com/office/drawing/2014/main" id="{6BABEEA3-B314-437C-AF4E-51F1CC33C8C3}"/>
              </a:ext>
            </a:extLst>
          </p:cNvPr>
          <p:cNvGraphicFramePr/>
          <p:nvPr>
            <p:extLst>
              <p:ext uri="{D42A27DB-BD31-4B8C-83A1-F6EECF244321}">
                <p14:modId xmlns:p14="http://schemas.microsoft.com/office/powerpoint/2010/main" val="609777007"/>
              </p:ext>
            </p:extLst>
          </p:nvPr>
        </p:nvGraphicFramePr>
        <p:xfrm>
          <a:off x="596221" y="2375687"/>
          <a:ext cx="5431971" cy="3548201"/>
        </p:xfrm>
        <a:graphic>
          <a:graphicData uri="http://schemas.openxmlformats.org/drawingml/2006/table">
            <a:tbl>
              <a:tblPr/>
              <a:tblGrid>
                <a:gridCol w="642256">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1393372">
                  <a:extLst>
                    <a:ext uri="{9D8B030D-6E8A-4147-A177-3AD203B41FA5}">
                      <a16:colId xmlns:a16="http://schemas.microsoft.com/office/drawing/2014/main" val="20002"/>
                    </a:ext>
                  </a:extLst>
                </a:gridCol>
                <a:gridCol w="957943">
                  <a:extLst>
                    <a:ext uri="{9D8B030D-6E8A-4147-A177-3AD203B41FA5}">
                      <a16:colId xmlns:a16="http://schemas.microsoft.com/office/drawing/2014/main" val="20003"/>
                    </a:ext>
                  </a:extLst>
                </a:gridCol>
              </a:tblGrid>
              <a:tr h="409043">
                <a:tc>
                  <a:txBody>
                    <a:bodyPr/>
                    <a:lstStyle/>
                    <a:p>
                      <a:pPr algn="ctr" fontAlgn="ctr"/>
                      <a:r>
                        <a:rPr lang="en-US" altLang="zh-CN" sz="1600" b="0" i="0" u="none" strike="noStrike" dirty="0">
                          <a:solidFill>
                            <a:srgbClr val="125198"/>
                          </a:solidFill>
                          <a:effectLst/>
                          <a:latin typeface="Arial Unicode MS" panose="020B0604020202020204" pitchFamily="34" charset="-122"/>
                          <a:ea typeface="Arial Unicode MS" panose="020B0604020202020204" pitchFamily="34" charset="-122"/>
                          <a:cs typeface="Arial Unicode MS" panose="020B0604020202020204" pitchFamily="34" charset="-122"/>
                        </a:rPr>
                        <a:t>SN</a:t>
                      </a:r>
                      <a:endParaRPr lang="en-US" sz="1600" b="0" i="0" u="none" strike="noStrike" dirty="0">
                        <a:solidFill>
                          <a:srgbClr val="125198"/>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fontAlgn="ctr"/>
                      <a:r>
                        <a:rPr lang="en-US" altLang="zh-CN" sz="1600" b="0" i="0" u="none" strike="noStrike" kern="1200" dirty="0">
                          <a:solidFill>
                            <a:srgbClr val="125198"/>
                          </a:solidFill>
                          <a:effectLst/>
                          <a:latin typeface="Arial Unicode MS" panose="020B0604020202020204" pitchFamily="34" charset="-122"/>
                          <a:ea typeface="Arial Unicode MS" panose="020B0604020202020204" pitchFamily="34" charset="-122"/>
                          <a:cs typeface="Arial Unicode MS" panose="020B0604020202020204" pitchFamily="34" charset="-122"/>
                        </a:rPr>
                        <a:t>Reg. ID</a:t>
                      </a:r>
                      <a:endParaRPr lang="en-US" sz="1600" b="0" i="0" u="none" strike="noStrike" kern="1200" dirty="0">
                        <a:solidFill>
                          <a:srgbClr val="125198"/>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fontAlgn="ctr"/>
                      <a:r>
                        <a:rPr lang="en-US" altLang="zh-CN" sz="1600" b="0" i="0" u="none" strike="noStrike" kern="1200" dirty="0">
                          <a:solidFill>
                            <a:srgbClr val="125198"/>
                          </a:solidFill>
                          <a:effectLst/>
                          <a:latin typeface="Arial Unicode MS" panose="020B0604020202020204" pitchFamily="34" charset="-122"/>
                          <a:ea typeface="Arial Unicode MS" panose="020B0604020202020204" pitchFamily="34" charset="-122"/>
                          <a:cs typeface="Arial Unicode MS" panose="020B0604020202020204" pitchFamily="34" charset="-122"/>
                        </a:rPr>
                        <a:t>Birth Date</a:t>
                      </a:r>
                      <a:endParaRPr lang="en-US" sz="1600" b="0" i="0" u="none" strike="noStrike" kern="1200" dirty="0">
                        <a:solidFill>
                          <a:srgbClr val="125198"/>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fontAlgn="ctr"/>
                      <a:r>
                        <a:rPr lang="en-US" altLang="zh-CN" sz="1600" b="0" i="0" u="none" strike="noStrike" kern="1200" dirty="0">
                          <a:solidFill>
                            <a:srgbClr val="125198"/>
                          </a:solidFill>
                          <a:effectLst/>
                          <a:latin typeface="Arial Unicode MS" panose="020B0604020202020204" pitchFamily="34" charset="-122"/>
                          <a:ea typeface="Arial Unicode MS" panose="020B0604020202020204" pitchFamily="34" charset="-122"/>
                          <a:cs typeface="Arial Unicode MS" panose="020B0604020202020204" pitchFamily="34" charset="-122"/>
                        </a:rPr>
                        <a:t>NM$</a:t>
                      </a:r>
                      <a:endParaRPr lang="en-US" sz="1600" b="0" i="0" u="none" strike="noStrike" kern="1200" dirty="0">
                        <a:solidFill>
                          <a:srgbClr val="125198"/>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314071">
                <a:tc>
                  <a:txBody>
                    <a:bodyPr/>
                    <a:lstStyle/>
                    <a:p>
                      <a:pPr algn="ctr" fontAlgn="ctr"/>
                      <a:r>
                        <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1</a:t>
                      </a:r>
                    </a:p>
                  </a:txBody>
                  <a:tcPr marL="9525" marR="9525" marT="9525" marB="0" anchor="ctr">
                    <a:lnL>
                      <a:noFill/>
                    </a:lnL>
                    <a:lnR>
                      <a:noFill/>
                    </a:lnR>
                    <a:lnT w="28575" cap="flat" cmpd="sng" algn="ctr">
                      <a:solidFill>
                        <a:schemeClr val="accent6">
                          <a:lumMod val="50000"/>
                        </a:schemeClr>
                      </a:solidFill>
                      <a:prstDash val="solid"/>
                      <a:round/>
                      <a:headEnd type="none" w="med" len="med"/>
                      <a:tailEnd type="none" w="med" len="med"/>
                    </a:lnT>
                    <a:lnB>
                      <a:noFill/>
                    </a:lnB>
                    <a:solidFill>
                      <a:schemeClr val="accent6">
                        <a:lumMod val="40000"/>
                        <a:lumOff val="60000"/>
                      </a:schemeClr>
                    </a:solidFill>
                  </a:tcPr>
                </a:tc>
                <a:tc>
                  <a:txBody>
                    <a:bodyPr/>
                    <a:lstStyle/>
                    <a:p>
                      <a:pPr algn="ctr" fontAlgn="ct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02PS</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10244122</a:t>
                      </a:r>
                      <a:endParaRPr lang="en-US" altLang="zh-CN" sz="1100" b="0" i="0">
                        <a:solidFill>
                          <a:srgbClr val="000000"/>
                        </a:solidFill>
                        <a:latin typeface="宋体" panose="02010600030101010101" pitchFamily="2" charset="-122"/>
                        <a:ea typeface="宋体" panose="02010600030101010101" pitchFamily="2" charset="-122"/>
                      </a:endParaRPr>
                    </a:p>
                  </a:txBody>
                  <a:tcPr marL="9842" marR="9842" marT="9842" marB="0" anchor="ctr">
                    <a:lnL>
                      <a:noFill/>
                    </a:lnL>
                    <a:lnR>
                      <a:noFill/>
                    </a:lnR>
                    <a:lnT w="28575" cap="flat" cmpd="sng" algn="ctr">
                      <a:solidFill>
                        <a:schemeClr val="accent6">
                          <a:lumMod val="50000"/>
                        </a:schemeClr>
                      </a:solidFill>
                      <a:prstDash val="solid"/>
                      <a:round/>
                      <a:headEnd type="none" w="med" len="med"/>
                      <a:tailEnd type="none" w="med" len="med"/>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2024/9/12</a:t>
                      </a:r>
                    </a:p>
                  </a:txBody>
                  <a:tcPr marL="9842" marR="9842" marT="9842" marB="0" anchor="ctr">
                    <a:lnL>
                      <a:noFill/>
                    </a:lnL>
                    <a:lnR>
                      <a:noFill/>
                    </a:lnR>
                    <a:lnT w="28575" cap="flat" cmpd="sng" algn="ctr">
                      <a:solidFill>
                        <a:schemeClr val="accent6">
                          <a:lumMod val="50000"/>
                        </a:schemeClr>
                      </a:solidFill>
                      <a:prstDash val="solid"/>
                      <a:round/>
                      <a:headEnd type="none" w="med" len="med"/>
                      <a:tailEnd type="none" w="med" len="med"/>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1061</a:t>
                      </a:r>
                    </a:p>
                  </a:txBody>
                  <a:tcPr marL="9842" marR="9842" marT="9842" marB="0" anchor="ctr">
                    <a:lnL>
                      <a:noFill/>
                    </a:lnL>
                    <a:lnR>
                      <a:noFill/>
                    </a:lnR>
                    <a:lnT w="28575" cap="flat" cmpd="sng" algn="ctr">
                      <a:solidFill>
                        <a:schemeClr val="accent6">
                          <a:lumMod val="50000"/>
                        </a:schemeClr>
                      </a:solidFill>
                      <a:prstDash val="solid"/>
                      <a:round/>
                      <a:headEnd type="none" w="med" len="med"/>
                      <a:tailEnd type="none" w="med" len="med"/>
                    </a:lnT>
                    <a:lnB>
                      <a:noFill/>
                    </a:lnB>
                    <a:solidFill>
                      <a:schemeClr val="accent6">
                        <a:lumMod val="40000"/>
                        <a:lumOff val="60000"/>
                      </a:schemeClr>
                    </a:solidFill>
                  </a:tcPr>
                </a:tc>
                <a:extLst>
                  <a:ext uri="{0D108BD9-81ED-4DB2-BD59-A6C34878D82A}">
                    <a16:rowId xmlns:a16="http://schemas.microsoft.com/office/drawing/2014/main" val="10001"/>
                  </a:ext>
                </a:extLst>
              </a:tr>
              <a:tr h="313877">
                <a:tc>
                  <a:txBody>
                    <a:bodyPr/>
                    <a:lstStyle/>
                    <a:p>
                      <a:pPr algn="ctr" fontAlgn="ctr"/>
                      <a:r>
                        <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a:t>
                      </a:r>
                    </a:p>
                  </a:txBody>
                  <a:tcPr marL="9525" marR="9525" marT="9525" marB="0" anchor="ctr">
                    <a:lnL>
                      <a:noFill/>
                    </a:lnL>
                    <a:lnR>
                      <a:noFill/>
                    </a:lnR>
                    <a:lnT>
                      <a:noFill/>
                    </a:lnT>
                    <a:lnB>
                      <a:noFill/>
                    </a:lnB>
                  </a:tcPr>
                </a:tc>
                <a:tc>
                  <a:txBody>
                    <a:bodyPr/>
                    <a:lstStyle/>
                    <a:p>
                      <a:pPr algn="ctr" fontAlgn="ctr">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DXAA</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03253187</a:t>
                      </a:r>
                    </a:p>
                  </a:txBody>
                  <a:tcPr marL="9842" marR="9842" marT="9842" marB="0" anchor="ctr">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2025/2/7</a:t>
                      </a:r>
                    </a:p>
                  </a:txBody>
                  <a:tcPr marL="9842" marR="9842" marT="9842" marB="0" anchor="ctr">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1047</a:t>
                      </a:r>
                    </a:p>
                  </a:txBody>
                  <a:tcPr marL="9842" marR="9842" marT="9842" marB="0" anchor="ctr">
                    <a:lnL>
                      <a:noFill/>
                    </a:lnL>
                    <a:lnR>
                      <a:noFill/>
                    </a:lnR>
                    <a:lnT>
                      <a:noFill/>
                    </a:lnT>
                    <a:lnB>
                      <a:noFill/>
                    </a:lnB>
                  </a:tcPr>
                </a:tc>
                <a:extLst>
                  <a:ext uri="{0D108BD9-81ED-4DB2-BD59-A6C34878D82A}">
                    <a16:rowId xmlns:a16="http://schemas.microsoft.com/office/drawing/2014/main" val="10002"/>
                  </a:ext>
                </a:extLst>
              </a:tr>
              <a:tr h="313877">
                <a:tc>
                  <a:txBody>
                    <a:bodyPr/>
                    <a:lstStyle/>
                    <a:p>
                      <a:pPr algn="ctr" fontAlgn="ctr"/>
                      <a:r>
                        <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3</a:t>
                      </a:r>
                    </a:p>
                  </a:txBody>
                  <a:tcPr marL="9525" marR="9525" marT="9525" marB="0" anchor="ctr">
                    <a:lnL>
                      <a:noFill/>
                    </a:lnL>
                    <a:lnR>
                      <a:noFill/>
                    </a:lnR>
                    <a:lnT>
                      <a:noFill/>
                    </a:lnT>
                    <a:lnB>
                      <a:noFill/>
                    </a:lnB>
                    <a:solidFill>
                      <a:schemeClr val="accent6">
                        <a:lumMod val="40000"/>
                        <a:lumOff val="60000"/>
                      </a:schemeClr>
                    </a:solidFill>
                  </a:tcPr>
                </a:tc>
                <a:tc>
                  <a:txBody>
                    <a:bodyPr/>
                    <a:lstStyle/>
                    <a:p>
                      <a:pPr algn="ctr" fontAlgn="ctr">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DYAA</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01249186</a:t>
                      </a:r>
                    </a:p>
                  </a:txBody>
                  <a:tcPr marL="9842" marR="9842" marT="9842" marB="0" anchor="ctr">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2024/8/29</a:t>
                      </a:r>
                    </a:p>
                  </a:txBody>
                  <a:tcPr marL="9842" marR="9842" marT="9842" marB="0" anchor="ctr">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1022</a:t>
                      </a:r>
                    </a:p>
                  </a:txBody>
                  <a:tcPr marL="9842" marR="9842" marT="9842" marB="0"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3"/>
                  </a:ext>
                </a:extLst>
              </a:tr>
              <a:tr h="313877">
                <a:tc>
                  <a:txBody>
                    <a:bodyPr/>
                    <a:lstStyle/>
                    <a:p>
                      <a:pPr algn="ctr" fontAlgn="ctr"/>
                      <a:r>
                        <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4</a:t>
                      </a:r>
                    </a:p>
                  </a:txBody>
                  <a:tcPr marL="9525" marR="9525" marT="9525" marB="0" anchor="ctr">
                    <a:lnL>
                      <a:noFill/>
                    </a:lnL>
                    <a:lnR>
                      <a:noFill/>
                    </a:lnR>
                    <a:lnT>
                      <a:noFill/>
                    </a:lnT>
                    <a:lnB>
                      <a:noFill/>
                    </a:lnB>
                  </a:tcPr>
                </a:tc>
                <a:tc>
                  <a:txBody>
                    <a:bodyPr/>
                    <a:lstStyle/>
                    <a:p>
                      <a:pPr algn="ctr" fontAlgn="ctr">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03PS</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11259041</a:t>
                      </a:r>
                    </a:p>
                  </a:txBody>
                  <a:tcPr marL="9842" marR="9842" marT="9842" marB="0" anchor="ctr">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2025/1/27</a:t>
                      </a:r>
                    </a:p>
                  </a:txBody>
                  <a:tcPr marL="9842" marR="9842" marT="9842" marB="0" anchor="ctr">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1018</a:t>
                      </a:r>
                    </a:p>
                  </a:txBody>
                  <a:tcPr marL="9842" marR="9842" marT="9842" marB="0" anchor="ctr">
                    <a:lnL>
                      <a:noFill/>
                    </a:lnL>
                    <a:lnR>
                      <a:noFill/>
                    </a:lnR>
                    <a:lnT>
                      <a:noFill/>
                    </a:lnT>
                    <a:lnB>
                      <a:noFill/>
                    </a:lnB>
                  </a:tcPr>
                </a:tc>
                <a:extLst>
                  <a:ext uri="{0D108BD9-81ED-4DB2-BD59-A6C34878D82A}">
                    <a16:rowId xmlns:a16="http://schemas.microsoft.com/office/drawing/2014/main" val="10004"/>
                  </a:ext>
                </a:extLst>
              </a:tr>
              <a:tr h="314071">
                <a:tc>
                  <a:txBody>
                    <a:bodyPr/>
                    <a:lstStyle/>
                    <a:p>
                      <a:pPr algn="ctr" fontAlgn="ctr"/>
                      <a:r>
                        <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5</a:t>
                      </a:r>
                    </a:p>
                  </a:txBody>
                  <a:tcPr marL="9525" marR="9525" marT="9525" marB="0" anchor="ctr">
                    <a:lnL>
                      <a:noFill/>
                    </a:lnL>
                    <a:lnR>
                      <a:noFill/>
                    </a:lnR>
                    <a:lnT>
                      <a:noFill/>
                    </a:lnT>
                    <a:lnB>
                      <a:noFill/>
                    </a:lnB>
                    <a:solidFill>
                      <a:schemeClr val="accent6">
                        <a:lumMod val="40000"/>
                        <a:lumOff val="60000"/>
                      </a:schemeClr>
                    </a:solidFill>
                  </a:tcPr>
                </a:tc>
                <a:tc>
                  <a:txBody>
                    <a:bodyPr/>
                    <a:lstStyle/>
                    <a:p>
                      <a:pPr algn="ctr" fontAlgn="ctr">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CFAA</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06258801</a:t>
                      </a:r>
                    </a:p>
                  </a:txBody>
                  <a:tcPr marL="9842" marR="9842" marT="9842" marB="0" anchor="ctr">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2025/1/22</a:t>
                      </a:r>
                    </a:p>
                  </a:txBody>
                  <a:tcPr marL="9842" marR="9842" marT="9842" marB="0" anchor="ctr">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1016</a:t>
                      </a:r>
                    </a:p>
                  </a:txBody>
                  <a:tcPr marL="9842" marR="9842" marT="9842" marB="0"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5"/>
                  </a:ext>
                </a:extLst>
              </a:tr>
              <a:tr h="313877">
                <a:tc>
                  <a:txBody>
                    <a:bodyPr/>
                    <a:lstStyle/>
                    <a:p>
                      <a:pPr algn="ctr" fontAlgn="ctr"/>
                      <a:r>
                        <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5</a:t>
                      </a:r>
                    </a:p>
                  </a:txBody>
                  <a:tcPr marL="9525" marR="9525" marT="9525" marB="0" anchor="ctr">
                    <a:lnL>
                      <a:noFill/>
                    </a:lnL>
                    <a:lnR>
                      <a:noFill/>
                    </a:lnR>
                    <a:lnT>
                      <a:noFill/>
                    </a:lnT>
                    <a:lnB>
                      <a:noFill/>
                    </a:lnB>
                  </a:tcPr>
                </a:tc>
                <a:tc>
                  <a:txBody>
                    <a:bodyPr/>
                    <a:lstStyle/>
                    <a:p>
                      <a:pPr algn="ctr" fontAlgn="ctr">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TAAA</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02254032</a:t>
                      </a:r>
                    </a:p>
                  </a:txBody>
                  <a:tcPr marL="9842" marR="9842" marT="9842" marB="0" anchor="ctr">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2025/1/29</a:t>
                      </a:r>
                    </a:p>
                  </a:txBody>
                  <a:tcPr marL="9842" marR="9842" marT="9842" marB="0" anchor="ctr">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1016</a:t>
                      </a:r>
                    </a:p>
                  </a:txBody>
                  <a:tcPr marL="9842" marR="9842" marT="9842" marB="0" anchor="ctr">
                    <a:lnL>
                      <a:noFill/>
                    </a:lnL>
                    <a:lnR>
                      <a:noFill/>
                    </a:lnR>
                    <a:lnT>
                      <a:noFill/>
                    </a:lnT>
                    <a:lnB>
                      <a:noFill/>
                    </a:lnB>
                  </a:tcPr>
                </a:tc>
                <a:extLst>
                  <a:ext uri="{0D108BD9-81ED-4DB2-BD59-A6C34878D82A}">
                    <a16:rowId xmlns:a16="http://schemas.microsoft.com/office/drawing/2014/main" val="10006"/>
                  </a:ext>
                </a:extLst>
              </a:tr>
              <a:tr h="313877">
                <a:tc>
                  <a:txBody>
                    <a:bodyPr/>
                    <a:lstStyle/>
                    <a:p>
                      <a:pPr algn="ctr" fontAlgn="ctr"/>
                      <a:r>
                        <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6</a:t>
                      </a:r>
                    </a:p>
                  </a:txBody>
                  <a:tcPr marL="9525" marR="9525" marT="9525" marB="0" anchor="ctr">
                    <a:lnL>
                      <a:noFill/>
                    </a:lnL>
                    <a:lnR>
                      <a:noFill/>
                    </a:lnR>
                    <a:lnT>
                      <a:noFill/>
                    </a:lnT>
                    <a:lnB>
                      <a:noFill/>
                    </a:lnB>
                    <a:solidFill>
                      <a:schemeClr val="accent6">
                        <a:lumMod val="40000"/>
                        <a:lumOff val="60000"/>
                      </a:schemeClr>
                    </a:solidFill>
                  </a:tcPr>
                </a:tc>
                <a:tc>
                  <a:txBody>
                    <a:bodyPr/>
                    <a:lstStyle/>
                    <a:p>
                      <a:pPr algn="ctr" fontAlgn="ctr">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XHAA</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05258016</a:t>
                      </a:r>
                    </a:p>
                  </a:txBody>
                  <a:tcPr marL="9842" marR="9842" marT="9842" marB="0" anchor="ctr">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2025/1/28</a:t>
                      </a:r>
                    </a:p>
                  </a:txBody>
                  <a:tcPr marL="9842" marR="9842" marT="9842" marB="0" anchor="ctr">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1014</a:t>
                      </a:r>
                    </a:p>
                  </a:txBody>
                  <a:tcPr marL="9842" marR="9842" marT="9842" marB="0"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7"/>
                  </a:ext>
                </a:extLst>
              </a:tr>
              <a:tr h="313877">
                <a:tc>
                  <a:txBody>
                    <a:bodyPr/>
                    <a:lstStyle/>
                    <a:p>
                      <a:pPr algn="ctr" fontAlgn="ctr"/>
                      <a:r>
                        <a:rPr lang="en-US" altLang="zh-CN"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7</a:t>
                      </a:r>
                      <a:endPar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a:noFill/>
                    </a:lnT>
                    <a:lnB>
                      <a:noFill/>
                    </a:lnB>
                  </a:tcPr>
                </a:tc>
                <a:tc>
                  <a:txBody>
                    <a:bodyPr/>
                    <a:lstStyle/>
                    <a:p>
                      <a:pPr algn="ctr" fontAlgn="ctr">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DXAA</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03257013</a:t>
                      </a:r>
                    </a:p>
                  </a:txBody>
                  <a:tcPr marL="9842" marR="9842" marT="9842" marB="0" anchor="ctr">
                    <a:lnL>
                      <a:noFill/>
                    </a:lnL>
                    <a:lnR>
                      <a:noFill/>
                    </a:lnR>
                    <a:lnT>
                      <a:noFill/>
                    </a:lnT>
                    <a:lnB>
                      <a:noFill/>
                    </a:lnB>
                  </a:tcPr>
                </a:tc>
                <a:tc>
                  <a:txBody>
                    <a:bodyPr/>
                    <a:lstStyle/>
                    <a:p>
                      <a:pPr algn="ctr" fontAlgn="b">
                        <a:buClrTx/>
                        <a:buSzTx/>
                        <a:buFontTx/>
                      </a:pPr>
                      <a:r>
                        <a:rPr lang="en-US" altLang="zh-CN" sz="1400" b="0" i="0" dirty="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2025/1/6</a:t>
                      </a:r>
                    </a:p>
                  </a:txBody>
                  <a:tcPr marL="9842" marR="9842" marT="9842" marB="0" anchor="ctr">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1010</a:t>
                      </a:r>
                    </a:p>
                  </a:txBody>
                  <a:tcPr marL="9842" marR="9842" marT="9842" marB="0" anchor="ctr">
                    <a:lnL>
                      <a:noFill/>
                    </a:lnL>
                    <a:lnR>
                      <a:noFill/>
                    </a:lnR>
                    <a:lnT>
                      <a:noFill/>
                    </a:lnT>
                    <a:lnB>
                      <a:noFill/>
                    </a:lnB>
                  </a:tcPr>
                </a:tc>
                <a:extLst>
                  <a:ext uri="{0D108BD9-81ED-4DB2-BD59-A6C34878D82A}">
                    <a16:rowId xmlns:a16="http://schemas.microsoft.com/office/drawing/2014/main" val="10008"/>
                  </a:ext>
                </a:extLst>
              </a:tr>
              <a:tr h="313877">
                <a:tc>
                  <a:txBody>
                    <a:bodyPr/>
                    <a:lstStyle/>
                    <a:p>
                      <a:pPr algn="ctr" fontAlgn="ctr"/>
                      <a:r>
                        <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8</a:t>
                      </a:r>
                    </a:p>
                  </a:txBody>
                  <a:tcPr marL="9525" marR="9525" marT="9525" marB="0" anchor="ctr">
                    <a:lnL>
                      <a:noFill/>
                    </a:lnL>
                    <a:lnR>
                      <a:noFill/>
                    </a:lnR>
                    <a:lnT>
                      <a:noFill/>
                    </a:lnT>
                    <a:lnB>
                      <a:noFill/>
                    </a:lnB>
                    <a:solidFill>
                      <a:schemeClr val="accent6">
                        <a:lumMod val="40000"/>
                        <a:lumOff val="60000"/>
                      </a:schemeClr>
                    </a:solidFill>
                  </a:tcPr>
                </a:tc>
                <a:tc>
                  <a:txBody>
                    <a:bodyPr/>
                    <a:lstStyle/>
                    <a:p>
                      <a:pPr algn="ctr" fontAlgn="ctr">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XHAA</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05240303</a:t>
                      </a:r>
                    </a:p>
                  </a:txBody>
                  <a:tcPr marL="9842" marR="9842" marT="9842" marB="0" anchor="ctr">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2024/10/26</a:t>
                      </a:r>
                    </a:p>
                  </a:txBody>
                  <a:tcPr marL="9842" marR="9842" marT="9842" marB="0" anchor="ctr">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1007</a:t>
                      </a:r>
                    </a:p>
                  </a:txBody>
                  <a:tcPr marL="9842" marR="9842" marT="9842" marB="0"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9"/>
                  </a:ext>
                </a:extLst>
              </a:tr>
              <a:tr h="313877">
                <a:tc>
                  <a:txBody>
                    <a:bodyPr/>
                    <a:lstStyle/>
                    <a:p>
                      <a:pPr algn="ctr" fontAlgn="ctr"/>
                      <a:r>
                        <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9</a:t>
                      </a:r>
                    </a:p>
                  </a:txBody>
                  <a:tcPr marL="9525" marR="9525" marT="9525" marB="0" anchor="ctr">
                    <a:lnL>
                      <a:noFill/>
                    </a:lnL>
                    <a:lnR>
                      <a:noFill/>
                    </a:lnR>
                    <a:lnT>
                      <a:noFill/>
                    </a:lnT>
                    <a:lnB w="28575" cap="flat" cmpd="sng" algn="ctr">
                      <a:solidFill>
                        <a:schemeClr val="accent6">
                          <a:lumMod val="50000"/>
                        </a:schemeClr>
                      </a:solidFill>
                      <a:prstDash val="solid"/>
                      <a:round/>
                      <a:headEnd type="none" w="med" len="med"/>
                      <a:tailEnd type="none" w="med" len="med"/>
                    </a:lnB>
                    <a:noFill/>
                  </a:tcPr>
                </a:tc>
                <a:tc>
                  <a:txBody>
                    <a:bodyPr/>
                    <a:lstStyle/>
                    <a:p>
                      <a:pPr algn="ctr" fontAlgn="ctr">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XHAA</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05240237</a:t>
                      </a:r>
                    </a:p>
                  </a:txBody>
                  <a:tcPr marL="9842" marR="9842" marT="9842" marB="0" anchor="ctr">
                    <a:lnL>
                      <a:noFill/>
                    </a:lnL>
                    <a:lnR>
                      <a:noFill/>
                    </a:lnR>
                    <a:lnT>
                      <a:noFill/>
                    </a:lnT>
                    <a:lnB w="28575" cap="flat" cmpd="sng" algn="ctr">
                      <a:solidFill>
                        <a:schemeClr val="accent6">
                          <a:lumMod val="50000"/>
                        </a:schemeClr>
                      </a:solidFill>
                      <a:prstDash val="solid"/>
                      <a:round/>
                      <a:headEnd type="none" w="med" len="med"/>
                      <a:tailEnd type="none" w="med" len="med"/>
                    </a:lnB>
                    <a:no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2024/8/22</a:t>
                      </a:r>
                    </a:p>
                  </a:txBody>
                  <a:tcPr marL="9842" marR="9842" marT="9842" marB="0" anchor="ctr">
                    <a:lnL>
                      <a:noFill/>
                    </a:lnL>
                    <a:lnR>
                      <a:noFill/>
                    </a:lnR>
                    <a:lnT>
                      <a:noFill/>
                    </a:lnT>
                    <a:lnB w="28575" cap="flat" cmpd="sng" algn="ctr">
                      <a:solidFill>
                        <a:schemeClr val="accent6">
                          <a:lumMod val="50000"/>
                        </a:schemeClr>
                      </a:solidFill>
                      <a:prstDash val="solid"/>
                      <a:round/>
                      <a:headEnd type="none" w="med" len="med"/>
                      <a:tailEnd type="none" w="med" len="med"/>
                    </a:lnB>
                    <a:noFill/>
                  </a:tcPr>
                </a:tc>
                <a:tc>
                  <a:txBody>
                    <a:bodyPr/>
                    <a:lstStyle/>
                    <a:p>
                      <a:pPr algn="ctr" fontAlgn="b">
                        <a:buClrTx/>
                        <a:buSzTx/>
                        <a:buFontTx/>
                      </a:pPr>
                      <a:r>
                        <a:rPr lang="en-US" altLang="zh-CN" sz="1400" b="0" i="0" dirty="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1003</a:t>
                      </a:r>
                    </a:p>
                  </a:txBody>
                  <a:tcPr marL="9842" marR="9842" marT="9842" marB="0" anchor="ctr">
                    <a:lnL>
                      <a:noFill/>
                    </a:lnL>
                    <a:lnR>
                      <a:noFill/>
                    </a:lnR>
                    <a:lnT>
                      <a:noFill/>
                    </a:lnT>
                    <a:lnB w="28575"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graphicFrame>
        <p:nvGraphicFramePr>
          <p:cNvPr id="9" name="Content Placeholder 3">
            <a:extLst>
              <a:ext uri="{FF2B5EF4-FFF2-40B4-BE49-F238E27FC236}">
                <a16:creationId xmlns:a16="http://schemas.microsoft.com/office/drawing/2014/main" id="{A0E74164-4373-4AFB-89AB-1C3FB70D092F}"/>
              </a:ext>
            </a:extLst>
          </p:cNvPr>
          <p:cNvGraphicFramePr/>
          <p:nvPr>
            <p:extLst>
              <p:ext uri="{D42A27DB-BD31-4B8C-83A1-F6EECF244321}">
                <p14:modId xmlns:p14="http://schemas.microsoft.com/office/powerpoint/2010/main" val="4116639419"/>
              </p:ext>
            </p:extLst>
          </p:nvPr>
        </p:nvGraphicFramePr>
        <p:xfrm>
          <a:off x="6162449" y="2379498"/>
          <a:ext cx="5297714" cy="3548199"/>
        </p:xfrm>
        <a:graphic>
          <a:graphicData uri="http://schemas.openxmlformats.org/drawingml/2006/table">
            <a:tbl>
              <a:tblPr/>
              <a:tblGrid>
                <a:gridCol w="702945">
                  <a:extLst>
                    <a:ext uri="{9D8B030D-6E8A-4147-A177-3AD203B41FA5}">
                      <a16:colId xmlns:a16="http://schemas.microsoft.com/office/drawing/2014/main" val="20000"/>
                    </a:ext>
                  </a:extLst>
                </a:gridCol>
                <a:gridCol w="2377712">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910771">
                  <a:extLst>
                    <a:ext uri="{9D8B030D-6E8A-4147-A177-3AD203B41FA5}">
                      <a16:colId xmlns:a16="http://schemas.microsoft.com/office/drawing/2014/main" val="20003"/>
                    </a:ext>
                  </a:extLst>
                </a:gridCol>
              </a:tblGrid>
              <a:tr h="431941">
                <a:tc>
                  <a:txBody>
                    <a:bodyPr/>
                    <a:lstStyle/>
                    <a:p>
                      <a:pPr algn="ctr" fontAlgn="ctr"/>
                      <a:r>
                        <a:rPr lang="en-US" altLang="zh-CN" sz="1600" b="0" i="0" u="none" strike="noStrike" dirty="0">
                          <a:solidFill>
                            <a:srgbClr val="125198"/>
                          </a:solidFill>
                          <a:effectLst/>
                          <a:latin typeface="Arial Unicode MS" panose="020B0604020202020204" pitchFamily="34" charset="-122"/>
                          <a:ea typeface="Arial Unicode MS" panose="020B0604020202020204" pitchFamily="34" charset="-122"/>
                          <a:cs typeface="Arial Unicode MS" panose="020B0604020202020204" pitchFamily="34" charset="-122"/>
                        </a:rPr>
                        <a:t>SN</a:t>
                      </a:r>
                      <a:endParaRPr lang="en-US" sz="1600" b="0" i="0" u="none" strike="noStrike" dirty="0">
                        <a:solidFill>
                          <a:srgbClr val="125198"/>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fontAlgn="ctr"/>
                      <a:r>
                        <a:rPr lang="en-US" altLang="zh-CN" sz="1600" b="0" i="0" u="none" strike="noStrike" kern="1200" dirty="0">
                          <a:solidFill>
                            <a:srgbClr val="125198"/>
                          </a:solidFill>
                          <a:effectLst/>
                          <a:latin typeface="Arial Unicode MS" panose="020B0604020202020204" pitchFamily="34" charset="-122"/>
                          <a:ea typeface="Arial Unicode MS" panose="020B0604020202020204" pitchFamily="34" charset="-122"/>
                          <a:cs typeface="Arial Unicode MS" panose="020B0604020202020204" pitchFamily="34" charset="-122"/>
                        </a:rPr>
                        <a:t>Reg. ID</a:t>
                      </a:r>
                      <a:endParaRPr lang="en-US" sz="1600" b="0" i="0" u="none" strike="noStrike" kern="1200" dirty="0">
                        <a:solidFill>
                          <a:srgbClr val="125198"/>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fontAlgn="ctr"/>
                      <a:r>
                        <a:rPr lang="en-US" altLang="zh-CN" sz="1600" b="0" i="0" u="none" strike="noStrike" kern="1200" dirty="0">
                          <a:solidFill>
                            <a:srgbClr val="125198"/>
                          </a:solidFill>
                          <a:effectLst/>
                          <a:latin typeface="Arial Unicode MS" panose="020B0604020202020204" pitchFamily="34" charset="-122"/>
                          <a:ea typeface="Arial Unicode MS" panose="020B0604020202020204" pitchFamily="34" charset="-122"/>
                          <a:cs typeface="Arial Unicode MS" panose="020B0604020202020204" pitchFamily="34" charset="-122"/>
                        </a:rPr>
                        <a:t>Birth Date</a:t>
                      </a:r>
                      <a:endParaRPr lang="en-US" sz="1600" b="0" i="0" u="none" strike="noStrike" kern="1200" dirty="0">
                        <a:solidFill>
                          <a:srgbClr val="125198"/>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fontAlgn="ctr"/>
                      <a:r>
                        <a:rPr lang="en-US" altLang="zh-CN" sz="1600" b="0" i="0" u="none" strike="noStrike" kern="1200" dirty="0">
                          <a:solidFill>
                            <a:srgbClr val="125198"/>
                          </a:solidFill>
                          <a:effectLst/>
                          <a:latin typeface="Arial Unicode MS" panose="020B0604020202020204" pitchFamily="34" charset="-122"/>
                          <a:ea typeface="Arial Unicode MS" panose="020B0604020202020204" pitchFamily="34" charset="-122"/>
                          <a:cs typeface="Arial Unicode MS" panose="020B0604020202020204" pitchFamily="34" charset="-122"/>
                        </a:rPr>
                        <a:t>TPI</a:t>
                      </a:r>
                      <a:endParaRPr lang="en-US" sz="1600" b="0" i="0" u="none" strike="noStrike" kern="1200" dirty="0">
                        <a:solidFill>
                          <a:srgbClr val="125198"/>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311781">
                <a:tc>
                  <a:txBody>
                    <a:bodyPr/>
                    <a:lstStyle/>
                    <a:p>
                      <a:pPr algn="ctr" fontAlgn="ctr"/>
                      <a:r>
                        <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1</a:t>
                      </a:r>
                    </a:p>
                  </a:txBody>
                  <a:tcPr marL="9525" marR="9525" marT="9525" marB="0" anchor="ctr">
                    <a:lnL>
                      <a:noFill/>
                    </a:lnL>
                    <a:lnR>
                      <a:noFill/>
                    </a:lnR>
                    <a:lnT w="28575" cap="flat" cmpd="sng" algn="ctr">
                      <a:solidFill>
                        <a:schemeClr val="accent6">
                          <a:lumMod val="50000"/>
                        </a:schemeClr>
                      </a:solidFill>
                      <a:prstDash val="solid"/>
                      <a:round/>
                      <a:headEnd type="none" w="med" len="med"/>
                      <a:tailEnd type="none" w="med" len="med"/>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TAAA</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02254032</a:t>
                      </a:r>
                    </a:p>
                  </a:txBody>
                  <a:tcPr marL="9842" marR="9842" marT="9842" marB="0" anchor="b">
                    <a:lnL>
                      <a:noFill/>
                    </a:lnL>
                    <a:lnR>
                      <a:noFill/>
                    </a:lnR>
                    <a:lnT w="28575" cap="flat" cmpd="sng" algn="ctr">
                      <a:solidFill>
                        <a:schemeClr val="accent6">
                          <a:lumMod val="50000"/>
                        </a:schemeClr>
                      </a:solidFill>
                      <a:prstDash val="solid"/>
                      <a:round/>
                      <a:headEnd type="none" w="med" len="med"/>
                      <a:tailEnd type="none" w="med" len="med"/>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2025/1/29</a:t>
                      </a:r>
                    </a:p>
                  </a:txBody>
                  <a:tcPr marL="9842" marR="9842" marT="9842" marB="0" anchor="b">
                    <a:lnL>
                      <a:noFill/>
                    </a:lnL>
                    <a:lnR>
                      <a:noFill/>
                    </a:lnR>
                    <a:lnT w="28575" cap="flat" cmpd="sng" algn="ctr">
                      <a:solidFill>
                        <a:schemeClr val="accent6">
                          <a:lumMod val="50000"/>
                        </a:schemeClr>
                      </a:solidFill>
                      <a:prstDash val="solid"/>
                      <a:round/>
                      <a:headEnd type="none" w="med" len="med"/>
                      <a:tailEnd type="none" w="med" len="med"/>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3325</a:t>
                      </a:r>
                    </a:p>
                  </a:txBody>
                  <a:tcPr marL="9842" marR="9842" marT="9842" marB="0" anchor="b">
                    <a:lnL>
                      <a:noFill/>
                    </a:lnL>
                    <a:lnR>
                      <a:noFill/>
                    </a:lnR>
                    <a:lnT w="28575" cap="flat" cmpd="sng" algn="ctr">
                      <a:solidFill>
                        <a:schemeClr val="accent6">
                          <a:lumMod val="50000"/>
                        </a:schemeClr>
                      </a:solidFill>
                      <a:prstDash val="solid"/>
                      <a:round/>
                      <a:headEnd type="none" w="med" len="med"/>
                      <a:tailEnd type="none" w="med" len="med"/>
                    </a:lnT>
                    <a:lnB>
                      <a:noFill/>
                    </a:lnB>
                    <a:solidFill>
                      <a:schemeClr val="accent6">
                        <a:lumMod val="40000"/>
                        <a:lumOff val="60000"/>
                      </a:schemeClr>
                    </a:solidFill>
                  </a:tcPr>
                </a:tc>
                <a:extLst>
                  <a:ext uri="{0D108BD9-81ED-4DB2-BD59-A6C34878D82A}">
                    <a16:rowId xmlns:a16="http://schemas.microsoft.com/office/drawing/2014/main" val="10001"/>
                  </a:ext>
                </a:extLst>
              </a:tr>
              <a:tr h="311587">
                <a:tc>
                  <a:txBody>
                    <a:bodyPr/>
                    <a:lstStyle/>
                    <a:p>
                      <a:pPr algn="ctr" fontAlgn="ctr"/>
                      <a:r>
                        <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a:t>
                      </a:r>
                    </a:p>
                  </a:txBody>
                  <a:tcPr marL="9525" marR="9525" marT="9525" marB="0" anchor="ctr">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DXAA</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03247947</a:t>
                      </a:r>
                    </a:p>
                  </a:txBody>
                  <a:tcPr marL="9842" marR="9842" marT="9842" marB="0" anchor="b">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2024/12/23</a:t>
                      </a:r>
                    </a:p>
                  </a:txBody>
                  <a:tcPr marL="9842" marR="9842" marT="9842" marB="0" anchor="b">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3321</a:t>
                      </a:r>
                    </a:p>
                  </a:txBody>
                  <a:tcPr marL="9842" marR="9842" marT="9842" marB="0" anchor="b">
                    <a:lnL>
                      <a:noFill/>
                    </a:lnL>
                    <a:lnR>
                      <a:noFill/>
                    </a:lnR>
                    <a:lnT>
                      <a:noFill/>
                    </a:lnT>
                    <a:lnB>
                      <a:noFill/>
                    </a:lnB>
                  </a:tcPr>
                </a:tc>
                <a:extLst>
                  <a:ext uri="{0D108BD9-81ED-4DB2-BD59-A6C34878D82A}">
                    <a16:rowId xmlns:a16="http://schemas.microsoft.com/office/drawing/2014/main" val="10002"/>
                  </a:ext>
                </a:extLst>
              </a:tr>
              <a:tr h="311587">
                <a:tc>
                  <a:txBody>
                    <a:bodyPr/>
                    <a:lstStyle/>
                    <a:p>
                      <a:pPr algn="ctr" fontAlgn="ctr"/>
                      <a:r>
                        <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3</a:t>
                      </a:r>
                    </a:p>
                  </a:txBody>
                  <a:tcPr marL="9525" marR="9525" marT="9525" marB="0" anchor="ctr">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TXAA</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08244430</a:t>
                      </a:r>
                    </a:p>
                  </a:txBody>
                  <a:tcPr marL="9842" marR="9842" marT="9842" marB="0" anchor="b">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2024/8/26</a:t>
                      </a:r>
                    </a:p>
                  </a:txBody>
                  <a:tcPr marL="9842" marR="9842" marT="9842" marB="0" anchor="b">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3313</a:t>
                      </a:r>
                    </a:p>
                  </a:txBody>
                  <a:tcPr marL="9842" marR="9842" marT="9842"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3"/>
                  </a:ext>
                </a:extLst>
              </a:tr>
              <a:tr h="311587">
                <a:tc>
                  <a:txBody>
                    <a:bodyPr/>
                    <a:lstStyle/>
                    <a:p>
                      <a:pPr algn="ctr" fontAlgn="ctr"/>
                      <a:r>
                        <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4</a:t>
                      </a:r>
                    </a:p>
                  </a:txBody>
                  <a:tcPr marL="9525" marR="9525" marT="9525" marB="0" anchor="ctr">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TAAA</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02230432</a:t>
                      </a:r>
                    </a:p>
                  </a:txBody>
                  <a:tcPr marL="9842" marR="9842" marT="9842" marB="0" anchor="b">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2023/2/27</a:t>
                      </a:r>
                    </a:p>
                  </a:txBody>
                  <a:tcPr marL="9842" marR="9842" marT="9842" marB="0" anchor="b">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3306</a:t>
                      </a:r>
                    </a:p>
                  </a:txBody>
                  <a:tcPr marL="9842" marR="9842" marT="9842" marB="0" anchor="b">
                    <a:lnL>
                      <a:noFill/>
                    </a:lnL>
                    <a:lnR>
                      <a:noFill/>
                    </a:lnR>
                    <a:lnT>
                      <a:noFill/>
                    </a:lnT>
                    <a:lnB>
                      <a:noFill/>
                    </a:lnB>
                  </a:tcPr>
                </a:tc>
                <a:extLst>
                  <a:ext uri="{0D108BD9-81ED-4DB2-BD59-A6C34878D82A}">
                    <a16:rowId xmlns:a16="http://schemas.microsoft.com/office/drawing/2014/main" val="10004"/>
                  </a:ext>
                </a:extLst>
              </a:tr>
              <a:tr h="311781">
                <a:tc>
                  <a:txBody>
                    <a:bodyPr/>
                    <a:lstStyle/>
                    <a:p>
                      <a:pPr algn="ctr" fontAlgn="ctr"/>
                      <a:r>
                        <a:rPr lang="en-US" altLang="zh-CN"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5</a:t>
                      </a:r>
                      <a:endPar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DYAA</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01259011</a:t>
                      </a:r>
                    </a:p>
                  </a:txBody>
                  <a:tcPr marL="9842" marR="9842" marT="9842" marB="0" anchor="b">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2025/2/2</a:t>
                      </a:r>
                    </a:p>
                  </a:txBody>
                  <a:tcPr marL="9842" marR="9842" marT="9842" marB="0" anchor="b">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3305</a:t>
                      </a:r>
                    </a:p>
                  </a:txBody>
                  <a:tcPr marL="9842" marR="9842" marT="9842"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5"/>
                  </a:ext>
                </a:extLst>
              </a:tr>
              <a:tr h="311587">
                <a:tc>
                  <a:txBody>
                    <a:bodyPr/>
                    <a:lstStyle/>
                    <a:p>
                      <a:pPr algn="ctr" fontAlgn="ctr"/>
                      <a:r>
                        <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6</a:t>
                      </a:r>
                    </a:p>
                  </a:txBody>
                  <a:tcPr marL="9525" marR="9525" marT="9525" marB="0" anchor="ctr">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CAAA</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07254145</a:t>
                      </a:r>
                    </a:p>
                  </a:txBody>
                  <a:tcPr marL="9842" marR="9842" marT="9842" marB="0" anchor="b">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2025/3/5</a:t>
                      </a:r>
                    </a:p>
                  </a:txBody>
                  <a:tcPr marL="9842" marR="9842" marT="9842" marB="0" anchor="b">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3301</a:t>
                      </a:r>
                    </a:p>
                  </a:txBody>
                  <a:tcPr marL="9842" marR="9842" marT="9842" marB="0" anchor="b">
                    <a:lnL>
                      <a:noFill/>
                    </a:lnL>
                    <a:lnR>
                      <a:noFill/>
                    </a:lnR>
                    <a:lnT>
                      <a:noFill/>
                    </a:lnT>
                    <a:lnB>
                      <a:noFill/>
                    </a:lnB>
                  </a:tcPr>
                </a:tc>
                <a:extLst>
                  <a:ext uri="{0D108BD9-81ED-4DB2-BD59-A6C34878D82A}">
                    <a16:rowId xmlns:a16="http://schemas.microsoft.com/office/drawing/2014/main" val="10006"/>
                  </a:ext>
                </a:extLst>
              </a:tr>
              <a:tr h="311587">
                <a:tc>
                  <a:txBody>
                    <a:bodyPr/>
                    <a:lstStyle/>
                    <a:p>
                      <a:pPr algn="ctr" fontAlgn="ctr"/>
                      <a:r>
                        <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7</a:t>
                      </a:r>
                    </a:p>
                  </a:txBody>
                  <a:tcPr marL="9525" marR="9525" marT="9525" marB="0" anchor="ctr">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dirty="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CAAA</a:t>
                      </a:r>
                      <a:r>
                        <a:rPr lang="en-US" altLang="zh-CN" sz="1400" b="0" i="0" dirty="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07254063</a:t>
                      </a:r>
                    </a:p>
                  </a:txBody>
                  <a:tcPr marL="9842" marR="9842" marT="9842" marB="0" anchor="b">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2025/1/24</a:t>
                      </a:r>
                    </a:p>
                  </a:txBody>
                  <a:tcPr marL="9842" marR="9842" marT="9842" marB="0" anchor="b">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3300</a:t>
                      </a:r>
                    </a:p>
                  </a:txBody>
                  <a:tcPr marL="9842" marR="9842" marT="9842"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7"/>
                  </a:ext>
                </a:extLst>
              </a:tr>
              <a:tr h="311587">
                <a:tc>
                  <a:txBody>
                    <a:bodyPr/>
                    <a:lstStyle/>
                    <a:p>
                      <a:pPr algn="ctr" fontAlgn="ctr"/>
                      <a:r>
                        <a:rPr lang="en-US" altLang="zh-CN"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7</a:t>
                      </a:r>
                      <a:endPar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XHAA</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05240272</a:t>
                      </a:r>
                    </a:p>
                  </a:txBody>
                  <a:tcPr marL="9842" marR="9842" marT="9842" marB="0" anchor="b">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2024/9/27</a:t>
                      </a:r>
                    </a:p>
                  </a:txBody>
                  <a:tcPr marL="9842" marR="9842" marT="9842" marB="0" anchor="b">
                    <a:lnL>
                      <a:noFill/>
                    </a:lnL>
                    <a:lnR>
                      <a:noFill/>
                    </a:lnR>
                    <a:lnT>
                      <a:noFill/>
                    </a:lnT>
                    <a:lnB>
                      <a:noFill/>
                    </a:lnB>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3300</a:t>
                      </a:r>
                    </a:p>
                  </a:txBody>
                  <a:tcPr marL="9842" marR="9842" marT="9842" marB="0" anchor="b">
                    <a:lnL>
                      <a:noFill/>
                    </a:lnL>
                    <a:lnR>
                      <a:noFill/>
                    </a:lnR>
                    <a:lnT>
                      <a:noFill/>
                    </a:lnT>
                    <a:lnB>
                      <a:noFill/>
                    </a:lnB>
                  </a:tcPr>
                </a:tc>
                <a:extLst>
                  <a:ext uri="{0D108BD9-81ED-4DB2-BD59-A6C34878D82A}">
                    <a16:rowId xmlns:a16="http://schemas.microsoft.com/office/drawing/2014/main" val="10008"/>
                  </a:ext>
                </a:extLst>
              </a:tr>
              <a:tr h="311587">
                <a:tc>
                  <a:txBody>
                    <a:bodyPr/>
                    <a:lstStyle/>
                    <a:p>
                      <a:pPr algn="ctr" fontAlgn="ctr"/>
                      <a:r>
                        <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7</a:t>
                      </a:r>
                    </a:p>
                  </a:txBody>
                  <a:tcPr marL="9525" marR="9525" marT="9525" marB="0" anchor="ctr">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02PS</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10244122</a:t>
                      </a:r>
                    </a:p>
                  </a:txBody>
                  <a:tcPr marL="9842" marR="9842" marT="9842" marB="0" anchor="b">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2024/9/12</a:t>
                      </a:r>
                    </a:p>
                  </a:txBody>
                  <a:tcPr marL="9842" marR="9842" marT="9842" marB="0" anchor="b">
                    <a:lnL>
                      <a:noFill/>
                    </a:lnL>
                    <a:lnR>
                      <a:noFill/>
                    </a:lnR>
                    <a:lnT>
                      <a:noFill/>
                    </a:lnT>
                    <a:lnB>
                      <a:noFill/>
                    </a:lnB>
                    <a:solidFill>
                      <a:schemeClr val="accent6">
                        <a:lumMod val="40000"/>
                        <a:lumOff val="60000"/>
                      </a:schemeClr>
                    </a:solid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3300</a:t>
                      </a:r>
                    </a:p>
                  </a:txBody>
                  <a:tcPr marL="9842" marR="9842" marT="9842"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9"/>
                  </a:ext>
                </a:extLst>
              </a:tr>
              <a:tr h="311587">
                <a:tc>
                  <a:txBody>
                    <a:bodyPr/>
                    <a:lstStyle/>
                    <a:p>
                      <a:pPr algn="ctr" fontAlgn="ctr"/>
                      <a:r>
                        <a:rPr lang="en-US" altLang="zh-CN"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8</a:t>
                      </a:r>
                      <a:endParaRPr lang="en-US" sz="1400" b="0" i="0" u="none" strike="noStrike">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a:noFill/>
                    </a:lnT>
                    <a:lnB w="28575" cap="flat" cmpd="sng" algn="ctr">
                      <a:solidFill>
                        <a:schemeClr val="accent6">
                          <a:lumMod val="50000"/>
                        </a:schemeClr>
                      </a:solidFill>
                      <a:prstDash val="solid"/>
                      <a:round/>
                      <a:headEnd type="none" w="med" len="med"/>
                      <a:tailEnd type="none" w="med" len="med"/>
                    </a:lnB>
                    <a:no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HOCHN</a:t>
                      </a:r>
                      <a:r>
                        <a:rPr lang="en-US" altLang="zh-CN" sz="1400" b="0" i="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DXAA</a:t>
                      </a: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03257048</a:t>
                      </a:r>
                    </a:p>
                  </a:txBody>
                  <a:tcPr marL="9842" marR="9842" marT="9842" marB="0" anchor="b">
                    <a:lnL>
                      <a:noFill/>
                    </a:lnL>
                    <a:lnR>
                      <a:noFill/>
                    </a:lnR>
                    <a:lnT>
                      <a:noFill/>
                    </a:lnT>
                    <a:lnB w="28575" cap="flat" cmpd="sng" algn="ctr">
                      <a:solidFill>
                        <a:schemeClr val="accent6">
                          <a:lumMod val="50000"/>
                        </a:schemeClr>
                      </a:solidFill>
                      <a:prstDash val="solid"/>
                      <a:round/>
                      <a:headEnd type="none" w="med" len="med"/>
                      <a:tailEnd type="none" w="med" len="med"/>
                    </a:lnB>
                    <a:noFill/>
                  </a:tcPr>
                </a:tc>
                <a:tc>
                  <a:txBody>
                    <a:bodyPr/>
                    <a:lstStyle/>
                    <a:p>
                      <a:pPr algn="ctr" fontAlgn="b">
                        <a:buClrTx/>
                        <a:buSzTx/>
                        <a:buFontTx/>
                      </a:pPr>
                      <a:r>
                        <a:rPr lang="en-US" altLang="zh-CN" sz="1400" b="0" i="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2025/1/28</a:t>
                      </a:r>
                    </a:p>
                  </a:txBody>
                  <a:tcPr marL="9842" marR="9842" marT="9842" marB="0" anchor="b">
                    <a:lnL>
                      <a:noFill/>
                    </a:lnL>
                    <a:lnR>
                      <a:noFill/>
                    </a:lnR>
                    <a:lnT>
                      <a:noFill/>
                    </a:lnT>
                    <a:lnB w="28575" cap="flat" cmpd="sng" algn="ctr">
                      <a:solidFill>
                        <a:schemeClr val="accent6">
                          <a:lumMod val="50000"/>
                        </a:schemeClr>
                      </a:solidFill>
                      <a:prstDash val="solid"/>
                      <a:round/>
                      <a:headEnd type="none" w="med" len="med"/>
                      <a:tailEnd type="none" w="med" len="med"/>
                    </a:lnB>
                    <a:noFill/>
                  </a:tcPr>
                </a:tc>
                <a:tc>
                  <a:txBody>
                    <a:bodyPr/>
                    <a:lstStyle/>
                    <a:p>
                      <a:pPr algn="ctr" fontAlgn="b">
                        <a:buClrTx/>
                        <a:buSzTx/>
                        <a:buFontTx/>
                      </a:pPr>
                      <a:r>
                        <a:rPr lang="en-US" altLang="zh-CN" sz="1400" b="0" i="0" dirty="0">
                          <a:solidFill>
                            <a:srgbClr val="0053A9"/>
                          </a:solidFill>
                          <a:effectLst/>
                          <a:latin typeface="Arial Unicode MS" panose="020B0604020202020204" pitchFamily="34" charset="-122"/>
                          <a:ea typeface="Arial Unicode MS" panose="020B0604020202020204" pitchFamily="34" charset="-122"/>
                          <a:cs typeface="Arial Unicode MS" panose="020B0604020202020204" pitchFamily="34" charset="-122"/>
                        </a:rPr>
                        <a:t>3298</a:t>
                      </a:r>
                    </a:p>
                  </a:txBody>
                  <a:tcPr marL="9842" marR="9842" marT="9842" marB="0" anchor="b">
                    <a:lnL>
                      <a:noFill/>
                    </a:lnL>
                    <a:lnR>
                      <a:noFill/>
                    </a:lnR>
                    <a:lnT>
                      <a:noFill/>
                    </a:lnT>
                    <a:lnB w="28575"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sp>
        <p:nvSpPr>
          <p:cNvPr id="10" name="文本框 9">
            <a:extLst>
              <a:ext uri="{FF2B5EF4-FFF2-40B4-BE49-F238E27FC236}">
                <a16:creationId xmlns:a16="http://schemas.microsoft.com/office/drawing/2014/main" id="{B92886D0-EE2F-4301-81A4-97314D1F839A}"/>
              </a:ext>
            </a:extLst>
          </p:cNvPr>
          <p:cNvSpPr txBox="1"/>
          <p:nvPr/>
        </p:nvSpPr>
        <p:spPr>
          <a:xfrm>
            <a:off x="822121" y="6079831"/>
            <a:ext cx="4630723" cy="338554"/>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latin typeface="黑体" panose="02010609060101010101" pitchFamily="49" charset="-122"/>
                <a:ea typeface="黑体" panose="02010609060101010101" pitchFamily="49" charset="-122"/>
              </a:rPr>
              <a:t>2025</a:t>
            </a:r>
            <a:r>
              <a:rPr lang="zh-CN" altLang="en-US" sz="1600" dirty="0">
                <a:latin typeface="黑体" panose="02010609060101010101" pitchFamily="49" charset="-122"/>
                <a:ea typeface="黑体" panose="02010609060101010101" pitchFamily="49" charset="-122"/>
              </a:rPr>
              <a:t>年</a:t>
            </a:r>
            <a:r>
              <a:rPr lang="en-US" altLang="zh-CN" sz="1600" dirty="0">
                <a:latin typeface="黑体" panose="02010609060101010101" pitchFamily="49" charset="-122"/>
                <a:ea typeface="黑体" panose="02010609060101010101" pitchFamily="49" charset="-122"/>
              </a:rPr>
              <a:t>4</a:t>
            </a:r>
            <a:r>
              <a:rPr lang="zh-CN" altLang="en-US" sz="1600" dirty="0">
                <a:latin typeface="黑体" panose="02010609060101010101" pitchFamily="49" charset="-122"/>
                <a:ea typeface="黑体" panose="02010609060101010101" pitchFamily="49" charset="-122"/>
              </a:rPr>
              <a:t>月后测结果 </a:t>
            </a:r>
            <a:r>
              <a:rPr lang="en-US" altLang="zh-CN" sz="1600" dirty="0">
                <a:latin typeface="Arial" panose="020B0604020202020204" pitchFamily="34" charset="0"/>
                <a:ea typeface="黑体" panose="02010609060101010101" pitchFamily="49" charset="-122"/>
                <a:cs typeface="Arial" panose="020B0604020202020204" pitchFamily="34" charset="0"/>
              </a:rPr>
              <a:t>2025 April proof</a:t>
            </a:r>
            <a:endParaRPr lang="zh-CN" altLang="en-US" sz="1600" dirty="0">
              <a:latin typeface="Arial" panose="020B0604020202020204" pitchFamily="34" charset="0"/>
              <a:ea typeface="黑体" panose="02010609060101010101" pitchFamily="49" charset="-122"/>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a:spLocks noGrp="1"/>
          </p:cNvSpPr>
          <p:nvPr>
            <p:ph type="body" sz="quarter" idx="13"/>
          </p:nvPr>
        </p:nvSpPr>
        <p:spPr>
          <a:xfrm>
            <a:off x="838200" y="439614"/>
            <a:ext cx="9132277" cy="475537"/>
          </a:xfrm>
        </p:spPr>
        <p:txBody>
          <a:bodyPr/>
          <a:lstStyle/>
          <a:p>
            <a:pPr>
              <a:lnSpc>
                <a:spcPct val="100000"/>
              </a:lnSpc>
              <a:spcBef>
                <a:spcPts val="0"/>
              </a:spcBef>
            </a:pPr>
            <a:r>
              <a:rPr lang="zh-CN" altLang="en-US" sz="4000" dirty="0">
                <a:solidFill>
                  <a:srgbClr val="1F497D"/>
                </a:solidFill>
                <a:latin typeface="黑体" panose="02010609060101010101" pitchFamily="49" charset="-122"/>
                <a:ea typeface="黑体" panose="02010609060101010101" pitchFamily="49" charset="-122"/>
                <a:cs typeface="Arial" panose="020B0604020202020204" pitchFamily="34" charset="0"/>
              </a:rPr>
              <a:t>更快的遗传进展</a:t>
            </a:r>
            <a:r>
              <a:rPr lang="en-US" altLang="zh-CN" sz="4000" dirty="0">
                <a:solidFill>
                  <a:srgbClr val="1F497D"/>
                </a:solidFill>
                <a:latin typeface="黑体" panose="02010609060101010101" pitchFamily="49" charset="-122"/>
                <a:ea typeface="黑体" panose="02010609060101010101" pitchFamily="49" charset="-122"/>
                <a:cs typeface="Arial" panose="020B0604020202020204" pitchFamily="34" charset="0"/>
              </a:rPr>
              <a:t>-</a:t>
            </a:r>
            <a:r>
              <a:rPr lang="zh-CN" altLang="en-US" sz="4000" dirty="0">
                <a:solidFill>
                  <a:srgbClr val="1F497D"/>
                </a:solidFill>
                <a:latin typeface="黑体" panose="02010609060101010101" pitchFamily="49" charset="-122"/>
                <a:ea typeface="黑体" panose="02010609060101010101" pitchFamily="49" charset="-122"/>
                <a:cs typeface="Arial" panose="020B0604020202020204" pitchFamily="34" charset="0"/>
              </a:rPr>
              <a:t>胚胎移植后代</a:t>
            </a:r>
            <a:br>
              <a:rPr lang="en-US" altLang="zh-CN" sz="4000"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Better genetics improvement – ET offspring</a:t>
            </a:r>
          </a:p>
        </p:txBody>
      </p:sp>
      <p:graphicFrame>
        <p:nvGraphicFramePr>
          <p:cNvPr id="14" name="Chart 7">
            <a:extLst>
              <a:ext uri="{FF2B5EF4-FFF2-40B4-BE49-F238E27FC236}">
                <a16:creationId xmlns:a16="http://schemas.microsoft.com/office/drawing/2014/main" id="{B09F7819-9035-4128-AB82-48AA3065B404}"/>
              </a:ext>
            </a:extLst>
          </p:cNvPr>
          <p:cNvGraphicFramePr/>
          <p:nvPr/>
        </p:nvGraphicFramePr>
        <p:xfrm>
          <a:off x="3044394" y="2615541"/>
          <a:ext cx="6364057" cy="34337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4">
            <a:extLst>
              <a:ext uri="{FF2B5EF4-FFF2-40B4-BE49-F238E27FC236}">
                <a16:creationId xmlns:a16="http://schemas.microsoft.com/office/drawing/2014/main" id="{BC85330B-5968-4FA6-8881-E265CAD9F095}"/>
              </a:ext>
            </a:extLst>
          </p:cNvPr>
          <p:cNvGraphicFramePr/>
          <p:nvPr>
            <p:extLst>
              <p:ext uri="{D42A27DB-BD31-4B8C-83A1-F6EECF244321}">
                <p14:modId xmlns:p14="http://schemas.microsoft.com/office/powerpoint/2010/main" val="3072179860"/>
              </p:ext>
            </p:extLst>
          </p:nvPr>
        </p:nvGraphicFramePr>
        <p:xfrm>
          <a:off x="1738579" y="1511300"/>
          <a:ext cx="4163695" cy="36925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5">
            <a:extLst>
              <a:ext uri="{FF2B5EF4-FFF2-40B4-BE49-F238E27FC236}">
                <a16:creationId xmlns:a16="http://schemas.microsoft.com/office/drawing/2014/main" id="{13D96A27-3E31-4205-95DE-3EF69EABFC44}"/>
              </a:ext>
            </a:extLst>
          </p:cNvPr>
          <p:cNvGraphicFramePr/>
          <p:nvPr>
            <p:extLst>
              <p:ext uri="{D42A27DB-BD31-4B8C-83A1-F6EECF244321}">
                <p14:modId xmlns:p14="http://schemas.microsoft.com/office/powerpoint/2010/main" val="546158033"/>
              </p:ext>
            </p:extLst>
          </p:nvPr>
        </p:nvGraphicFramePr>
        <p:xfrm>
          <a:off x="5058106" y="1173462"/>
          <a:ext cx="3755573" cy="41452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6">
            <a:extLst>
              <a:ext uri="{FF2B5EF4-FFF2-40B4-BE49-F238E27FC236}">
                <a16:creationId xmlns:a16="http://schemas.microsoft.com/office/drawing/2014/main" id="{7626B33B-05D4-4D66-B543-80834EAFA113}"/>
              </a:ext>
            </a:extLst>
          </p:cNvPr>
          <p:cNvGraphicFramePr/>
          <p:nvPr>
            <p:extLst>
              <p:ext uri="{D42A27DB-BD31-4B8C-83A1-F6EECF244321}">
                <p14:modId xmlns:p14="http://schemas.microsoft.com/office/powerpoint/2010/main" val="1336826287"/>
              </p:ext>
            </p:extLst>
          </p:nvPr>
        </p:nvGraphicFramePr>
        <p:xfrm>
          <a:off x="8101817" y="2201895"/>
          <a:ext cx="4024998" cy="5051075"/>
        </p:xfrm>
        <a:graphic>
          <a:graphicData uri="http://schemas.openxmlformats.org/drawingml/2006/chart">
            <c:chart xmlns:c="http://schemas.openxmlformats.org/drawingml/2006/chart" xmlns:r="http://schemas.openxmlformats.org/officeDocument/2006/relationships" r:id="rId5"/>
          </a:graphicData>
        </a:graphic>
      </p:graphicFrame>
      <p:sp>
        <p:nvSpPr>
          <p:cNvPr id="18" name="Rectangle 2">
            <a:extLst>
              <a:ext uri="{FF2B5EF4-FFF2-40B4-BE49-F238E27FC236}">
                <a16:creationId xmlns:a16="http://schemas.microsoft.com/office/drawing/2014/main" id="{B0E8E1F9-B9FF-4670-83B9-B3B84A196FDD}"/>
              </a:ext>
            </a:extLst>
          </p:cNvPr>
          <p:cNvSpPr/>
          <p:nvPr/>
        </p:nvSpPr>
        <p:spPr>
          <a:xfrm>
            <a:off x="10750485" y="4332739"/>
            <a:ext cx="702286" cy="357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a:ln>
                  <a:noFill/>
                </a:ln>
                <a:solidFill>
                  <a:srgbClr val="0053A9"/>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DPR</a:t>
            </a:r>
          </a:p>
        </p:txBody>
      </p:sp>
      <p:graphicFrame>
        <p:nvGraphicFramePr>
          <p:cNvPr id="19" name="Chart 4">
            <a:extLst>
              <a:ext uri="{FF2B5EF4-FFF2-40B4-BE49-F238E27FC236}">
                <a16:creationId xmlns:a16="http://schemas.microsoft.com/office/drawing/2014/main" id="{2A743401-15CE-4715-B3C8-7AB0556386A6}"/>
              </a:ext>
            </a:extLst>
          </p:cNvPr>
          <p:cNvGraphicFramePr/>
          <p:nvPr>
            <p:extLst>
              <p:ext uri="{D42A27DB-BD31-4B8C-83A1-F6EECF244321}">
                <p14:modId xmlns:p14="http://schemas.microsoft.com/office/powerpoint/2010/main" val="922661652"/>
              </p:ext>
            </p:extLst>
          </p:nvPr>
        </p:nvGraphicFramePr>
        <p:xfrm>
          <a:off x="128219" y="2063750"/>
          <a:ext cx="2051050" cy="3061335"/>
        </p:xfrm>
        <a:graphic>
          <a:graphicData uri="http://schemas.openxmlformats.org/drawingml/2006/chart">
            <c:chart xmlns:c="http://schemas.openxmlformats.org/drawingml/2006/chart" xmlns:r="http://schemas.openxmlformats.org/officeDocument/2006/relationships" r:id="rId6"/>
          </a:graphicData>
        </a:graphic>
      </p:graphicFrame>
      <p:sp>
        <p:nvSpPr>
          <p:cNvPr id="20" name="文本框 19">
            <a:extLst>
              <a:ext uri="{FF2B5EF4-FFF2-40B4-BE49-F238E27FC236}">
                <a16:creationId xmlns:a16="http://schemas.microsoft.com/office/drawing/2014/main" id="{BF79F638-EF5C-4EAE-87B1-DAA337878CEC}"/>
              </a:ext>
            </a:extLst>
          </p:cNvPr>
          <p:cNvSpPr txBox="1"/>
          <p:nvPr/>
        </p:nvSpPr>
        <p:spPr>
          <a:xfrm>
            <a:off x="2724826" y="5817560"/>
            <a:ext cx="8218553"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53A9"/>
                </a:solidFill>
                <a:effectLst/>
                <a:uLnTx/>
                <a:uFillTx/>
                <a:latin typeface="黑体" panose="02010609060101010101" charset="-122"/>
                <a:ea typeface="黑体" panose="02010609060101010101" charset="-122"/>
                <a:cs typeface="+mn-cs"/>
              </a:rPr>
              <a:t>牛只数量：   </a:t>
            </a:r>
            <a:r>
              <a:rPr kumimoji="0" lang="en-US" altLang="zh-CN" sz="1600" b="0" i="0" u="none" strike="noStrike" kern="1200" cap="none" spc="0" normalizeH="0" baseline="0" noProof="0" dirty="0">
                <a:ln>
                  <a:noFill/>
                </a:ln>
                <a:solidFill>
                  <a:srgbClr val="0053A9"/>
                </a:solidFill>
                <a:effectLst/>
                <a:uLnTx/>
                <a:uFillTx/>
                <a:latin typeface="黑体" panose="02010609060101010101" charset="-122"/>
                <a:ea typeface="黑体" panose="02010609060101010101" charset="-122"/>
                <a:cs typeface="+mn-cs"/>
              </a:rPr>
              <a:t> </a:t>
            </a:r>
            <a:r>
              <a:rPr kumimoji="0" lang="zh-CN" altLang="en-US" sz="1600" b="0" i="0" u="none" strike="noStrike" kern="1200" cap="none" spc="0" normalizeH="0" baseline="0" noProof="0" dirty="0">
                <a:ln>
                  <a:noFill/>
                </a:ln>
                <a:solidFill>
                  <a:srgbClr val="0053A9"/>
                </a:solidFill>
                <a:effectLst/>
                <a:uLnTx/>
                <a:uFillTx/>
                <a:latin typeface="黑体" panose="02010609060101010101" charset="-122"/>
                <a:ea typeface="黑体" panose="02010609060101010101" charset="-122"/>
                <a:cs typeface="+mn-cs"/>
              </a:rPr>
              <a:t> </a:t>
            </a:r>
            <a:r>
              <a:rPr kumimoji="0" lang="en-US" altLang="zh-CN" sz="1600" b="0" i="0" u="none" strike="noStrike" kern="1200" cap="none" spc="0" normalizeH="0" baseline="0" noProof="0" dirty="0">
                <a:ln>
                  <a:noFill/>
                </a:ln>
                <a:solidFill>
                  <a:srgbClr val="0053A9"/>
                </a:solidFill>
                <a:effectLst/>
                <a:uLnTx/>
                <a:uFillTx/>
                <a:latin typeface="黑体" panose="02010609060101010101" charset="-122"/>
                <a:ea typeface="黑体" panose="02010609060101010101" charset="-122"/>
                <a:cs typeface="+mn-cs"/>
              </a:rPr>
              <a:t>410     646      1284      3871      4300 </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600" b="0" i="0" u="none" strike="noStrike" kern="1200" cap="none" spc="0" normalizeH="0" baseline="0" noProof="0" dirty="0">
              <a:ln>
                <a:noFill/>
              </a:ln>
              <a:solidFill>
                <a:srgbClr val="0053A9"/>
              </a:solidFill>
              <a:effectLst/>
              <a:uLnTx/>
              <a:uFillTx/>
              <a:latin typeface="Arial Unicode MS" panose="020B0604020202020204" pitchFamily="34" charset="-122"/>
              <a:ea typeface="Arial Unicode MS" panose="020B0604020202020204" pitchFamily="34" charset="-122"/>
              <a:cs typeface="+mn-cs"/>
            </a:endParaRPr>
          </a:p>
        </p:txBody>
      </p:sp>
      <p:sp>
        <p:nvSpPr>
          <p:cNvPr id="21" name="Rectangle 9">
            <a:extLst>
              <a:ext uri="{FF2B5EF4-FFF2-40B4-BE49-F238E27FC236}">
                <a16:creationId xmlns:a16="http://schemas.microsoft.com/office/drawing/2014/main" id="{BD2D17AF-E412-4571-9C06-A354F21835A7}"/>
              </a:ext>
            </a:extLst>
          </p:cNvPr>
          <p:cNvSpPr/>
          <p:nvPr/>
        </p:nvSpPr>
        <p:spPr>
          <a:xfrm>
            <a:off x="628277" y="6280181"/>
            <a:ext cx="2672398" cy="338554"/>
          </a:xfrm>
          <a:prstGeom prst="rect">
            <a:avLst/>
          </a:prstGeom>
        </p:spPr>
        <p:txBody>
          <a:bodyPr wrap="non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600" noProof="0" dirty="0">
                <a:ln>
                  <a:noFill/>
                </a:ln>
                <a:solidFill>
                  <a:srgbClr val="0053A9"/>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sym typeface="+mn-ea"/>
              </a:rPr>
              <a:t>2025 April Proof Results</a:t>
            </a:r>
            <a:endParaRPr kumimoji="0" lang="en-US" altLang="zh-CN" sz="1600" b="0" i="0" u="none" strike="noStrike" kern="1200" cap="none" spc="0" normalizeH="0" baseline="0" noProof="0" dirty="0">
              <a:ln>
                <a:noFill/>
              </a:ln>
              <a:solidFill>
                <a:srgbClr val="0053A9"/>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357805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D108BD66-14DF-4CD8-A470-B524D88A1F9E}"/>
              </a:ext>
            </a:extLst>
          </p:cNvPr>
          <p:cNvSpPr txBox="1">
            <a:spLocks/>
          </p:cNvSpPr>
          <p:nvPr/>
        </p:nvSpPr>
        <p:spPr>
          <a:xfrm>
            <a:off x="717710" y="608383"/>
            <a:ext cx="9132277" cy="475537"/>
          </a:xfrm>
          <a:prstGeom prst="rect">
            <a:avLst/>
          </a:prstGeom>
        </p:spPr>
        <p:txBody>
          <a:bodyPr anchor="ctr">
            <a:noAutofit/>
          </a:bodyPr>
          <a:lstStyle>
            <a:lvl1pPr marL="0" indent="0" algn="l" defTabSz="914400" rtl="0" eaLnBrk="1" latinLnBrk="0" hangingPunct="1">
              <a:lnSpc>
                <a:spcPct val="90000"/>
              </a:lnSpc>
              <a:spcBef>
                <a:spcPts val="1000"/>
              </a:spcBef>
              <a:buFont typeface="Wingdings" panose="05000000000000000000" pitchFamily="2" charset="2"/>
              <a:buNone/>
              <a:defRPr lang="en-US" altLang="zh-CN" sz="2400" b="1" i="0" kern="1200" baseline="0" dirty="0" smtClean="0">
                <a:solidFill>
                  <a:srgbClr val="385723"/>
                </a:solidFill>
                <a:effectLst/>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zh-CN" altLang="en-US" sz="4000" dirty="0">
                <a:solidFill>
                  <a:srgbClr val="1F497D"/>
                </a:solidFill>
                <a:latin typeface="黑体" panose="02010609060101010101" pitchFamily="49" charset="-122"/>
                <a:ea typeface="黑体" panose="02010609060101010101" pitchFamily="49" charset="-122"/>
                <a:cs typeface="Arial" panose="020B0604020202020204" pitchFamily="34" charset="0"/>
              </a:rPr>
              <a:t>更快的遗传进展</a:t>
            </a:r>
            <a:r>
              <a:rPr lang="en-US" altLang="zh-CN" sz="4000" dirty="0">
                <a:solidFill>
                  <a:srgbClr val="1F497D"/>
                </a:solidFill>
                <a:latin typeface="黑体" panose="02010609060101010101" pitchFamily="49" charset="-122"/>
                <a:ea typeface="黑体" panose="02010609060101010101" pitchFamily="49" charset="-122"/>
                <a:cs typeface="Arial" panose="020B0604020202020204" pitchFamily="34" charset="0"/>
              </a:rPr>
              <a:t>-</a:t>
            </a:r>
            <a:r>
              <a:rPr lang="zh-CN" altLang="en-US" sz="4000" dirty="0">
                <a:solidFill>
                  <a:srgbClr val="1F497D"/>
                </a:solidFill>
                <a:latin typeface="黑体" panose="02010609060101010101" pitchFamily="49" charset="-122"/>
                <a:ea typeface="黑体" panose="02010609060101010101" pitchFamily="49" charset="-122"/>
                <a:cs typeface="Arial" panose="020B0604020202020204" pitchFamily="34" charset="0"/>
              </a:rPr>
              <a:t>体外胚胎供体牛</a:t>
            </a:r>
            <a:br>
              <a:rPr lang="en-US" altLang="zh-CN" sz="4000"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Better genetics improvement – Donors for IVP embryos</a:t>
            </a:r>
            <a:endParaRPr lang="en-US" sz="4400" dirty="0">
              <a:solidFill>
                <a:srgbClr val="1F497D"/>
              </a:solidFill>
              <a:latin typeface="黑体" panose="02010609060101010101" pitchFamily="49" charset="-122"/>
              <a:ea typeface="黑体" panose="02010609060101010101" pitchFamily="49" charset="-122"/>
              <a:cs typeface="Arial" panose="020B0604020202020204" pitchFamily="34" charset="0"/>
            </a:endParaRPr>
          </a:p>
        </p:txBody>
      </p:sp>
      <p:graphicFrame>
        <p:nvGraphicFramePr>
          <p:cNvPr id="14" name="Chart 7">
            <a:extLst>
              <a:ext uri="{FF2B5EF4-FFF2-40B4-BE49-F238E27FC236}">
                <a16:creationId xmlns:a16="http://schemas.microsoft.com/office/drawing/2014/main" id="{401B6983-5554-40F3-AA31-2723693AC392}"/>
              </a:ext>
            </a:extLst>
          </p:cNvPr>
          <p:cNvGraphicFramePr/>
          <p:nvPr/>
        </p:nvGraphicFramePr>
        <p:xfrm>
          <a:off x="3175695" y="2615541"/>
          <a:ext cx="6364057" cy="34337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4">
            <a:extLst>
              <a:ext uri="{FF2B5EF4-FFF2-40B4-BE49-F238E27FC236}">
                <a16:creationId xmlns:a16="http://schemas.microsoft.com/office/drawing/2014/main" id="{09E40A3E-EB87-418A-9D8A-74500FFECE86}"/>
              </a:ext>
            </a:extLst>
          </p:cNvPr>
          <p:cNvGraphicFramePr/>
          <p:nvPr>
            <p:extLst>
              <p:ext uri="{D42A27DB-BD31-4B8C-83A1-F6EECF244321}">
                <p14:modId xmlns:p14="http://schemas.microsoft.com/office/powerpoint/2010/main" val="2212643903"/>
              </p:ext>
            </p:extLst>
          </p:nvPr>
        </p:nvGraphicFramePr>
        <p:xfrm>
          <a:off x="1869880" y="1511300"/>
          <a:ext cx="4163695" cy="36925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5">
            <a:extLst>
              <a:ext uri="{FF2B5EF4-FFF2-40B4-BE49-F238E27FC236}">
                <a16:creationId xmlns:a16="http://schemas.microsoft.com/office/drawing/2014/main" id="{6E96F59B-F892-4F0F-835A-8C8EDA997690}"/>
              </a:ext>
            </a:extLst>
          </p:cNvPr>
          <p:cNvGraphicFramePr/>
          <p:nvPr>
            <p:extLst>
              <p:ext uri="{D42A27DB-BD31-4B8C-83A1-F6EECF244321}">
                <p14:modId xmlns:p14="http://schemas.microsoft.com/office/powerpoint/2010/main" val="3653087326"/>
              </p:ext>
            </p:extLst>
          </p:nvPr>
        </p:nvGraphicFramePr>
        <p:xfrm>
          <a:off x="5192343" y="1173462"/>
          <a:ext cx="3755573" cy="41452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6">
            <a:extLst>
              <a:ext uri="{FF2B5EF4-FFF2-40B4-BE49-F238E27FC236}">
                <a16:creationId xmlns:a16="http://schemas.microsoft.com/office/drawing/2014/main" id="{16B930EA-C5DE-48C1-8C49-6AC7F3C7F5BD}"/>
              </a:ext>
            </a:extLst>
          </p:cNvPr>
          <p:cNvGraphicFramePr/>
          <p:nvPr>
            <p:extLst>
              <p:ext uri="{D42A27DB-BD31-4B8C-83A1-F6EECF244321}">
                <p14:modId xmlns:p14="http://schemas.microsoft.com/office/powerpoint/2010/main" val="3902406307"/>
              </p:ext>
            </p:extLst>
          </p:nvPr>
        </p:nvGraphicFramePr>
        <p:xfrm>
          <a:off x="8195047" y="2186435"/>
          <a:ext cx="4024998" cy="5014464"/>
        </p:xfrm>
        <a:graphic>
          <a:graphicData uri="http://schemas.openxmlformats.org/drawingml/2006/chart">
            <c:chart xmlns:c="http://schemas.openxmlformats.org/drawingml/2006/chart" xmlns:r="http://schemas.openxmlformats.org/officeDocument/2006/relationships" r:id="rId5"/>
          </a:graphicData>
        </a:graphic>
      </p:graphicFrame>
      <p:sp>
        <p:nvSpPr>
          <p:cNvPr id="18" name="Rectangle 2">
            <a:extLst>
              <a:ext uri="{FF2B5EF4-FFF2-40B4-BE49-F238E27FC236}">
                <a16:creationId xmlns:a16="http://schemas.microsoft.com/office/drawing/2014/main" id="{20B7ADFD-DA49-4ABA-BEDD-C750FCB60786}"/>
              </a:ext>
            </a:extLst>
          </p:cNvPr>
          <p:cNvSpPr/>
          <p:nvPr/>
        </p:nvSpPr>
        <p:spPr>
          <a:xfrm>
            <a:off x="10881786" y="4332739"/>
            <a:ext cx="702286" cy="357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a:ln>
                  <a:noFill/>
                </a:ln>
                <a:solidFill>
                  <a:srgbClr val="0053A9"/>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DPR</a:t>
            </a:r>
          </a:p>
        </p:txBody>
      </p:sp>
      <p:graphicFrame>
        <p:nvGraphicFramePr>
          <p:cNvPr id="19" name="Chart 4">
            <a:extLst>
              <a:ext uri="{FF2B5EF4-FFF2-40B4-BE49-F238E27FC236}">
                <a16:creationId xmlns:a16="http://schemas.microsoft.com/office/drawing/2014/main" id="{AD3FDB2A-0C12-45E2-8CE7-FF4211696312}"/>
              </a:ext>
            </a:extLst>
          </p:cNvPr>
          <p:cNvGraphicFramePr/>
          <p:nvPr>
            <p:extLst>
              <p:ext uri="{D42A27DB-BD31-4B8C-83A1-F6EECF244321}">
                <p14:modId xmlns:p14="http://schemas.microsoft.com/office/powerpoint/2010/main" val="1441590231"/>
              </p:ext>
            </p:extLst>
          </p:nvPr>
        </p:nvGraphicFramePr>
        <p:xfrm>
          <a:off x="259520" y="2063750"/>
          <a:ext cx="2051050" cy="3061335"/>
        </p:xfrm>
        <a:graphic>
          <a:graphicData uri="http://schemas.openxmlformats.org/drawingml/2006/chart">
            <c:chart xmlns:c="http://schemas.openxmlformats.org/drawingml/2006/chart" xmlns:r="http://schemas.openxmlformats.org/officeDocument/2006/relationships" r:id="rId6"/>
          </a:graphicData>
        </a:graphic>
      </p:graphicFrame>
      <p:sp>
        <p:nvSpPr>
          <p:cNvPr id="20" name="文本框 19">
            <a:extLst>
              <a:ext uri="{FF2B5EF4-FFF2-40B4-BE49-F238E27FC236}">
                <a16:creationId xmlns:a16="http://schemas.microsoft.com/office/drawing/2014/main" id="{B09DC2FF-4CBE-43FA-8D29-1CB06E825DD9}"/>
              </a:ext>
            </a:extLst>
          </p:cNvPr>
          <p:cNvSpPr txBox="1"/>
          <p:nvPr/>
        </p:nvSpPr>
        <p:spPr>
          <a:xfrm>
            <a:off x="2945755" y="5814229"/>
            <a:ext cx="8387446" cy="3371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a:ln>
                  <a:noFill/>
                </a:ln>
                <a:solidFill>
                  <a:srgbClr val="0053A9"/>
                </a:solidFill>
                <a:effectLst/>
                <a:uLnTx/>
                <a:uFillTx/>
                <a:latin typeface="黑体" panose="02010609060101010101" charset="-122"/>
                <a:ea typeface="黑体" panose="02010609060101010101" charset="-122"/>
              </a:rPr>
              <a:t>牛只数量：</a:t>
            </a:r>
            <a:r>
              <a:rPr kumimoji="0" lang="en-US" altLang="zh-CN" sz="1600" b="0" i="0" u="none" strike="noStrike" kern="1200" cap="none" spc="0" normalizeH="0" baseline="0" noProof="0">
                <a:ln>
                  <a:noFill/>
                </a:ln>
                <a:solidFill>
                  <a:srgbClr val="0053A9"/>
                </a:solidFill>
                <a:effectLst/>
                <a:uLnTx/>
                <a:uFillTx/>
                <a:latin typeface="黑体" panose="02010609060101010101" charset="-122"/>
                <a:ea typeface="黑体" panose="02010609060101010101" charset="-122"/>
              </a:rPr>
              <a:t>     229      454      652      444     227</a:t>
            </a:r>
          </a:p>
        </p:txBody>
      </p:sp>
      <p:sp>
        <p:nvSpPr>
          <p:cNvPr id="21" name="Rectangle 9">
            <a:extLst>
              <a:ext uri="{FF2B5EF4-FFF2-40B4-BE49-F238E27FC236}">
                <a16:creationId xmlns:a16="http://schemas.microsoft.com/office/drawing/2014/main" id="{4CE2F5E6-26D3-40F9-970F-61712B55222A}"/>
              </a:ext>
            </a:extLst>
          </p:cNvPr>
          <p:cNvSpPr/>
          <p:nvPr/>
        </p:nvSpPr>
        <p:spPr>
          <a:xfrm>
            <a:off x="628277" y="6280181"/>
            <a:ext cx="2672398" cy="338554"/>
          </a:xfrm>
          <a:prstGeom prst="rect">
            <a:avLst/>
          </a:prstGeom>
        </p:spPr>
        <p:txBody>
          <a:bodyPr wrap="non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600" noProof="0" dirty="0">
                <a:ln>
                  <a:noFill/>
                </a:ln>
                <a:solidFill>
                  <a:srgbClr val="0053A9"/>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sym typeface="+mn-ea"/>
              </a:rPr>
              <a:t>2025 April Proof Results</a:t>
            </a:r>
            <a:endParaRPr kumimoji="0" lang="en-US" altLang="zh-CN" sz="1600" b="0" i="0" u="none" strike="noStrike" kern="1200" cap="none" spc="0" normalizeH="0" baseline="0" noProof="0" dirty="0">
              <a:ln>
                <a:noFill/>
              </a:ln>
              <a:solidFill>
                <a:srgbClr val="0053A9"/>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572677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838200" y="495301"/>
            <a:ext cx="10515600" cy="766096"/>
          </a:xfrm>
        </p:spPr>
        <p:txBody>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澳亚</a:t>
            </a:r>
            <a: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t>1-7</a:t>
            </a:r>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场</a:t>
            </a:r>
            <a: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t>21</a:t>
            </a:r>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天怀孕率汇总</a:t>
            </a:r>
            <a:b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AustAsia Farm 1-7 21 PR summary</a:t>
            </a:r>
            <a:endParaRPr lang="en-US" altLang="zh-CN"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aphicFrame>
        <p:nvGraphicFramePr>
          <p:cNvPr id="13" name="Chart 12"/>
          <p:cNvGraphicFramePr>
            <a:graphicFrameLocks/>
          </p:cNvGraphicFramePr>
          <p:nvPr>
            <p:extLst>
              <p:ext uri="{D42A27DB-BD31-4B8C-83A1-F6EECF244321}">
                <p14:modId xmlns:p14="http://schemas.microsoft.com/office/powerpoint/2010/main" val="1202148498"/>
              </p:ext>
            </p:extLst>
          </p:nvPr>
        </p:nvGraphicFramePr>
        <p:xfrm>
          <a:off x="838200" y="1896035"/>
          <a:ext cx="10515600" cy="42358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2929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838200" y="439614"/>
            <a:ext cx="9557825" cy="840166"/>
          </a:xfrm>
        </p:spPr>
        <p:txBody>
          <a:bodyPr/>
          <a:lstStyle/>
          <a:p>
            <a:r>
              <a:rPr lang="zh-CN" altLang="en-US" sz="4000" dirty="0">
                <a:solidFill>
                  <a:srgbClr val="1F497D"/>
                </a:solidFill>
                <a:latin typeface="黑体" panose="02010609060101010101" pitchFamily="49" charset="-122"/>
                <a:ea typeface="黑体" panose="02010609060101010101" pitchFamily="49" charset="-122"/>
              </a:rPr>
              <a:t>澳亚牧场奶牛群体育种方向</a:t>
            </a:r>
            <a:br>
              <a:rPr lang="en-US" altLang="zh-CN" sz="4400" dirty="0">
                <a:solidFill>
                  <a:srgbClr val="1F497D"/>
                </a:solidFill>
                <a:latin typeface="黑体" panose="02010609060101010101" pitchFamily="49" charset="-122"/>
                <a:ea typeface="黑体" panose="02010609060101010101" pitchFamily="49" charset="-122"/>
              </a:rPr>
            </a:br>
            <a:r>
              <a:rPr lang="en-US" altLang="zh-CN"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Breeding goals for Austasia Holstein herd</a:t>
            </a:r>
            <a:r>
              <a:rPr lang="zh-CN" altLang="en-US"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 </a:t>
            </a:r>
          </a:p>
        </p:txBody>
      </p:sp>
      <p:sp>
        <p:nvSpPr>
          <p:cNvPr id="5" name="内容占位符 3"/>
          <p:cNvSpPr txBox="1">
            <a:spLocks/>
          </p:cNvSpPr>
          <p:nvPr/>
        </p:nvSpPr>
        <p:spPr>
          <a:xfrm>
            <a:off x="838200" y="1709868"/>
            <a:ext cx="3828320" cy="4273837"/>
          </a:xfrm>
          <a:prstGeom prst="rect">
            <a:avLst/>
          </a:prstGeom>
        </p:spPr>
        <p:txBody>
          <a:bodyPr>
            <a:normAutofit fontScale="92500" lnSpcReduction="10000"/>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1200"/>
              </a:spcAft>
              <a:buClr>
                <a:schemeClr val="tx1"/>
              </a:buClr>
              <a:buSzPct val="80000"/>
              <a:defRPr/>
            </a:pPr>
            <a:r>
              <a:rPr lang="zh-CN" altLang="en-US" sz="3500" dirty="0">
                <a:latin typeface="黑体" panose="02010609060101010101" pitchFamily="49" charset="-122"/>
                <a:ea typeface="黑体" panose="02010609060101010101" pitchFamily="49" charset="-122"/>
              </a:rPr>
              <a:t>更高产量</a:t>
            </a:r>
            <a:br>
              <a:rPr lang="en-US" altLang="zh-CN" sz="3500" dirty="0">
                <a:latin typeface="黑体" panose="02010609060101010101" pitchFamily="49" charset="-122"/>
                <a:ea typeface="黑体" panose="02010609060101010101" pitchFamily="49" charset="-122"/>
              </a:rPr>
            </a:br>
            <a:r>
              <a:rPr lang="en-US" altLang="zh-CN" sz="2200" dirty="0">
                <a:latin typeface="Arial Unicode MS" panose="020B0604020202020204" pitchFamily="34" charset="-122"/>
                <a:ea typeface="Arial Unicode MS" panose="020B0604020202020204" pitchFamily="34" charset="-122"/>
                <a:cs typeface="Arial Unicode MS" panose="020B0604020202020204" pitchFamily="34" charset="-122"/>
              </a:rPr>
              <a:t>Higher milk production</a:t>
            </a:r>
          </a:p>
          <a:p>
            <a:pPr>
              <a:lnSpc>
                <a:spcPct val="120000"/>
              </a:lnSpc>
              <a:spcBef>
                <a:spcPts val="0"/>
              </a:spcBef>
              <a:spcAft>
                <a:spcPts val="1200"/>
              </a:spcAft>
              <a:buClr>
                <a:schemeClr val="tx1"/>
              </a:buClr>
              <a:buSzPct val="80000"/>
              <a:defRPr/>
            </a:pPr>
            <a:r>
              <a:rPr lang="zh-CN" altLang="en-US" sz="3500" dirty="0">
                <a:latin typeface="黑体" panose="02010609060101010101" pitchFamily="49" charset="-122"/>
                <a:ea typeface="黑体" panose="02010609060101010101" pitchFamily="49" charset="-122"/>
              </a:rPr>
              <a:t>乳成份稳定</a:t>
            </a:r>
            <a:br>
              <a:rPr lang="en-US" altLang="zh-CN" sz="3500" dirty="0">
                <a:latin typeface="黑体" panose="02010609060101010101" pitchFamily="49" charset="-122"/>
                <a:ea typeface="黑体" panose="02010609060101010101" pitchFamily="49" charset="-122"/>
              </a:rPr>
            </a:br>
            <a:r>
              <a:rPr lang="en-US" altLang="zh-CN" sz="2200" dirty="0">
                <a:latin typeface="Arial Unicode MS" panose="020B0604020202020204" pitchFamily="34" charset="-122"/>
                <a:ea typeface="Arial Unicode MS" panose="020B0604020202020204" pitchFamily="34" charset="-122"/>
                <a:cs typeface="Arial Unicode MS" panose="020B0604020202020204" pitchFamily="34" charset="-122"/>
              </a:rPr>
              <a:t>Stable milk components</a:t>
            </a:r>
          </a:p>
          <a:p>
            <a:pPr>
              <a:lnSpc>
                <a:spcPct val="120000"/>
              </a:lnSpc>
              <a:spcBef>
                <a:spcPts val="0"/>
              </a:spcBef>
              <a:spcAft>
                <a:spcPts val="1200"/>
              </a:spcAft>
              <a:buClr>
                <a:schemeClr val="tx1"/>
              </a:buClr>
              <a:buSzPct val="80000"/>
              <a:defRPr/>
            </a:pPr>
            <a:r>
              <a:rPr lang="zh-CN" altLang="en-US" sz="3500" dirty="0">
                <a:latin typeface="黑体" panose="02010609060101010101" pitchFamily="49" charset="-122"/>
                <a:ea typeface="黑体" panose="02010609060101010101" pitchFamily="49" charset="-122"/>
              </a:rPr>
              <a:t>更多怀孕 </a:t>
            </a:r>
            <a:br>
              <a:rPr lang="en-US" altLang="zh-CN" sz="3500" dirty="0">
                <a:latin typeface="黑体" panose="02010609060101010101" pitchFamily="49" charset="-122"/>
                <a:ea typeface="黑体" panose="02010609060101010101" pitchFamily="49" charset="-122"/>
              </a:rPr>
            </a:br>
            <a:r>
              <a:rPr lang="en-US" altLang="zh-CN" sz="2200" dirty="0">
                <a:latin typeface="Arial Unicode MS" panose="020B0604020202020204" pitchFamily="34" charset="-122"/>
                <a:ea typeface="Arial Unicode MS" panose="020B0604020202020204" pitchFamily="34" charset="-122"/>
                <a:cs typeface="Arial Unicode MS" panose="020B0604020202020204" pitchFamily="34" charset="-122"/>
              </a:rPr>
              <a:t>More pregnancy</a:t>
            </a:r>
          </a:p>
          <a:p>
            <a:pPr>
              <a:lnSpc>
                <a:spcPct val="120000"/>
              </a:lnSpc>
              <a:spcBef>
                <a:spcPts val="0"/>
              </a:spcBef>
              <a:spcAft>
                <a:spcPts val="1200"/>
              </a:spcAft>
              <a:buClr>
                <a:schemeClr val="tx1"/>
              </a:buClr>
              <a:buSzPct val="80000"/>
              <a:defRPr/>
            </a:pPr>
            <a:r>
              <a:rPr lang="zh-CN" altLang="en-US" sz="3500" dirty="0">
                <a:latin typeface="黑体" panose="02010609060101010101" pitchFamily="49" charset="-122"/>
                <a:ea typeface="黑体" panose="02010609060101010101" pitchFamily="49" charset="-122"/>
              </a:rPr>
              <a:t>更多胎次</a:t>
            </a:r>
            <a:br>
              <a:rPr lang="en-US" altLang="zh-CN" sz="3500" dirty="0">
                <a:latin typeface="黑体" panose="02010609060101010101" pitchFamily="49" charset="-122"/>
                <a:ea typeface="黑体" panose="02010609060101010101" pitchFamily="49" charset="-122"/>
              </a:rPr>
            </a:br>
            <a:r>
              <a:rPr lang="en-US" altLang="zh-CN" sz="2200" dirty="0">
                <a:latin typeface="Arial Unicode MS" panose="020B0604020202020204" pitchFamily="34" charset="-122"/>
                <a:ea typeface="Arial Unicode MS" panose="020B0604020202020204" pitchFamily="34" charset="-122"/>
                <a:cs typeface="Arial Unicode MS" panose="020B0604020202020204" pitchFamily="34" charset="-122"/>
              </a:rPr>
              <a:t>More lactations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6940" t="28621" r="23979"/>
          <a:stretch>
            <a:fillRect/>
          </a:stretch>
        </p:blipFill>
        <p:spPr>
          <a:xfrm>
            <a:off x="8064236" y="2643217"/>
            <a:ext cx="3488787" cy="2407137"/>
          </a:xfrm>
          <a:custGeom>
            <a:avLst/>
            <a:gdLst>
              <a:gd name="connsiteX0" fmla="*/ 400940 w 4543864"/>
              <a:gd name="connsiteY0" fmla="*/ 0 h 3135102"/>
              <a:gd name="connsiteX1" fmla="*/ 4142924 w 4543864"/>
              <a:gd name="connsiteY1" fmla="*/ 0 h 3135102"/>
              <a:gd name="connsiteX2" fmla="*/ 4543864 w 4543864"/>
              <a:gd name="connsiteY2" fmla="*/ 400940 h 3135102"/>
              <a:gd name="connsiteX3" fmla="*/ 4543864 w 4543864"/>
              <a:gd name="connsiteY3" fmla="*/ 2764290 h 3135102"/>
              <a:gd name="connsiteX4" fmla="*/ 4298988 w 4543864"/>
              <a:gd name="connsiteY4" fmla="*/ 3133722 h 3135102"/>
              <a:gd name="connsiteX5" fmla="*/ 4294543 w 4543864"/>
              <a:gd name="connsiteY5" fmla="*/ 3135102 h 3135102"/>
              <a:gd name="connsiteX6" fmla="*/ 249322 w 4543864"/>
              <a:gd name="connsiteY6" fmla="*/ 3135102 h 3135102"/>
              <a:gd name="connsiteX7" fmla="*/ 244876 w 4543864"/>
              <a:gd name="connsiteY7" fmla="*/ 3133722 h 3135102"/>
              <a:gd name="connsiteX8" fmla="*/ 0 w 4543864"/>
              <a:gd name="connsiteY8" fmla="*/ 2764290 h 3135102"/>
              <a:gd name="connsiteX9" fmla="*/ 0 w 4543864"/>
              <a:gd name="connsiteY9" fmla="*/ 400940 h 3135102"/>
              <a:gd name="connsiteX10" fmla="*/ 400940 w 4543864"/>
              <a:gd name="connsiteY10" fmla="*/ 0 h 313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3864" h="3135102">
                <a:moveTo>
                  <a:pt x="400940" y="0"/>
                </a:moveTo>
                <a:lnTo>
                  <a:pt x="4142924" y="0"/>
                </a:lnTo>
                <a:cubicBezTo>
                  <a:pt x="4364357" y="0"/>
                  <a:pt x="4543864" y="179507"/>
                  <a:pt x="4543864" y="400940"/>
                </a:cubicBezTo>
                <a:lnTo>
                  <a:pt x="4543864" y="2764290"/>
                </a:lnTo>
                <a:cubicBezTo>
                  <a:pt x="4543864" y="2930365"/>
                  <a:pt x="4442892" y="3072856"/>
                  <a:pt x="4298988" y="3133722"/>
                </a:cubicBezTo>
                <a:lnTo>
                  <a:pt x="4294543" y="3135102"/>
                </a:lnTo>
                <a:lnTo>
                  <a:pt x="249322" y="3135102"/>
                </a:lnTo>
                <a:lnTo>
                  <a:pt x="244876" y="3133722"/>
                </a:lnTo>
                <a:cubicBezTo>
                  <a:pt x="100973" y="3072856"/>
                  <a:pt x="0" y="2930365"/>
                  <a:pt x="0" y="2764290"/>
                </a:cubicBezTo>
                <a:lnTo>
                  <a:pt x="0" y="400940"/>
                </a:lnTo>
                <a:cubicBezTo>
                  <a:pt x="0" y="179507"/>
                  <a:pt x="179507" y="0"/>
                  <a:pt x="400940" y="0"/>
                </a:cubicBezTo>
                <a:close/>
              </a:path>
            </a:pathLst>
          </a:custGeom>
        </p:spPr>
      </p:pic>
      <p:sp>
        <p:nvSpPr>
          <p:cNvPr id="8" name="内容占位符 3"/>
          <p:cNvSpPr>
            <a:spLocks noGrp="1"/>
          </p:cNvSpPr>
          <p:nvPr>
            <p:ph idx="1"/>
          </p:nvPr>
        </p:nvSpPr>
        <p:spPr>
          <a:xfrm>
            <a:off x="4235916" y="1709867"/>
            <a:ext cx="3480337" cy="4273838"/>
          </a:xfrm>
        </p:spPr>
        <p:txBody>
          <a:bodyPr>
            <a:normAutofit fontScale="92500" lnSpcReduction="10000"/>
          </a:bodyPr>
          <a:lstStyle/>
          <a:p>
            <a:pPr>
              <a:lnSpc>
                <a:spcPct val="120000"/>
              </a:lnSpc>
              <a:spcBef>
                <a:spcPts val="0"/>
              </a:spcBef>
              <a:spcAft>
                <a:spcPts val="1200"/>
              </a:spcAft>
              <a:buClr>
                <a:schemeClr val="tx1"/>
              </a:buClr>
              <a:buSzPct val="80000"/>
            </a:pPr>
            <a:r>
              <a:rPr lang="zh-CN" altLang="en-US" sz="3500" dirty="0">
                <a:latin typeface="黑体" panose="02010609060101010101" pitchFamily="49" charset="-122"/>
                <a:ea typeface="黑体" panose="02010609060101010101" pitchFamily="49" charset="-122"/>
              </a:rPr>
              <a:t>健康乳房和肢蹄 </a:t>
            </a:r>
            <a:br>
              <a:rPr lang="en-US" altLang="zh-CN" sz="3500" dirty="0">
                <a:latin typeface="黑体" panose="02010609060101010101" pitchFamily="49" charset="-122"/>
                <a:ea typeface="黑体" panose="02010609060101010101" pitchFamily="49" charset="-122"/>
              </a:rPr>
            </a:br>
            <a:r>
              <a:rPr lang="en-US" altLang="zh-CN" sz="2200" dirty="0">
                <a:latin typeface="Arial Unicode MS" panose="020B0604020202020204" pitchFamily="34" charset="-122"/>
                <a:ea typeface="Arial Unicode MS" panose="020B0604020202020204" pitchFamily="34" charset="-122"/>
                <a:cs typeface="Arial Unicode MS" panose="020B0604020202020204" pitchFamily="34" charset="-122"/>
              </a:rPr>
              <a:t>Health udder and feet leg</a:t>
            </a:r>
          </a:p>
          <a:p>
            <a:pPr>
              <a:lnSpc>
                <a:spcPct val="120000"/>
              </a:lnSpc>
              <a:spcBef>
                <a:spcPts val="0"/>
              </a:spcBef>
              <a:spcAft>
                <a:spcPts val="1200"/>
              </a:spcAft>
              <a:buClr>
                <a:schemeClr val="tx1"/>
              </a:buClr>
              <a:buSzPct val="80000"/>
            </a:pPr>
            <a:r>
              <a:rPr lang="zh-CN" altLang="en-US" sz="3500" dirty="0">
                <a:latin typeface="黑体" panose="02010609060101010101" pitchFamily="49" charset="-122"/>
                <a:ea typeface="黑体" panose="02010609060101010101" pitchFamily="49" charset="-122"/>
              </a:rPr>
              <a:t>更少代谢疾病</a:t>
            </a:r>
            <a:r>
              <a:rPr lang="en-US" altLang="zh-CN" sz="3500" dirty="0">
                <a:latin typeface="黑体" panose="02010609060101010101" pitchFamily="49" charset="-122"/>
                <a:ea typeface="黑体" panose="02010609060101010101" pitchFamily="49" charset="-122"/>
              </a:rPr>
              <a:t> </a:t>
            </a:r>
            <a:br>
              <a:rPr lang="en-US" altLang="zh-CN" sz="3500" dirty="0">
                <a:latin typeface="黑体" panose="02010609060101010101" pitchFamily="49" charset="-122"/>
                <a:ea typeface="黑体" panose="02010609060101010101" pitchFamily="49" charset="-122"/>
              </a:rPr>
            </a:br>
            <a:r>
              <a:rPr lang="en-US" altLang="zh-CN" sz="2200" dirty="0">
                <a:latin typeface="Arial Unicode MS" panose="020B0604020202020204" pitchFamily="34" charset="-122"/>
                <a:ea typeface="Arial Unicode MS" panose="020B0604020202020204" pitchFamily="34" charset="-122"/>
                <a:cs typeface="Arial Unicode MS" panose="020B0604020202020204" pitchFamily="34" charset="-122"/>
              </a:rPr>
              <a:t>Less metabolic diseases</a:t>
            </a:r>
          </a:p>
          <a:p>
            <a:pPr>
              <a:lnSpc>
                <a:spcPct val="120000"/>
              </a:lnSpc>
              <a:spcBef>
                <a:spcPts val="0"/>
              </a:spcBef>
              <a:spcAft>
                <a:spcPts val="1200"/>
              </a:spcAft>
              <a:buClr>
                <a:schemeClr val="tx1"/>
              </a:buClr>
              <a:buSzPct val="80000"/>
            </a:pPr>
            <a:r>
              <a:rPr lang="zh-CN" altLang="en-US" sz="3500" dirty="0">
                <a:latin typeface="黑体" panose="02010609060101010101" pitchFamily="49" charset="-122"/>
                <a:ea typeface="黑体" panose="02010609060101010101" pitchFamily="49" charset="-122"/>
              </a:rPr>
              <a:t>更高饲料效率</a:t>
            </a:r>
            <a:br>
              <a:rPr lang="en-US" altLang="zh-CN" sz="3500" dirty="0">
                <a:latin typeface="黑体" panose="02010609060101010101" pitchFamily="49" charset="-122"/>
                <a:ea typeface="黑体" panose="02010609060101010101" pitchFamily="49" charset="-122"/>
              </a:rPr>
            </a:br>
            <a:r>
              <a:rPr lang="en-US" altLang="zh-CN" sz="2200" dirty="0">
                <a:latin typeface="Arial Unicode MS" panose="020B0604020202020204" pitchFamily="34" charset="-122"/>
                <a:ea typeface="Arial Unicode MS" panose="020B0604020202020204" pitchFamily="34" charset="-122"/>
                <a:cs typeface="Arial Unicode MS" panose="020B0604020202020204" pitchFamily="34" charset="-122"/>
              </a:rPr>
              <a:t>Better feed efficiency</a:t>
            </a:r>
            <a:r>
              <a:rPr lang="zh-CN" altLang="en-US" sz="2200" dirty="0">
                <a:latin typeface="Arial Unicode MS" panose="020B0604020202020204" pitchFamily="34" charset="-122"/>
                <a:ea typeface="Arial Unicode MS" panose="020B0604020202020204" pitchFamily="34" charset="-122"/>
                <a:cs typeface="Arial Unicode MS" panose="020B0604020202020204" pitchFamily="34" charset="-122"/>
              </a:rPr>
              <a:t> </a:t>
            </a:r>
            <a:endParaRPr lang="en-US" altLang="zh-CN" sz="2200"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20000"/>
              </a:lnSpc>
              <a:spcBef>
                <a:spcPts val="0"/>
              </a:spcBef>
              <a:spcAft>
                <a:spcPts val="1200"/>
              </a:spcAft>
              <a:buClr>
                <a:schemeClr val="tx1"/>
              </a:buClr>
              <a:buSzPct val="80000"/>
            </a:pPr>
            <a:r>
              <a:rPr lang="zh-CN" altLang="en-US" sz="3500" dirty="0">
                <a:latin typeface="黑体" panose="02010609060101010101" pitchFamily="49" charset="-122"/>
                <a:ea typeface="黑体" panose="02010609060101010101" pitchFamily="49" charset="-122"/>
              </a:rPr>
              <a:t>更一致的群体</a:t>
            </a:r>
            <a:br>
              <a:rPr lang="en-US" altLang="zh-CN" sz="3500" dirty="0">
                <a:latin typeface="黑体" panose="02010609060101010101" pitchFamily="49" charset="-122"/>
                <a:ea typeface="黑体" panose="02010609060101010101" pitchFamily="49" charset="-122"/>
              </a:rPr>
            </a:br>
            <a:r>
              <a:rPr lang="en-US" altLang="zh-CN" sz="2200" dirty="0">
                <a:latin typeface="Arial Unicode MS" panose="020B0604020202020204" pitchFamily="34" charset="-122"/>
                <a:ea typeface="Arial Unicode MS" panose="020B0604020202020204" pitchFamily="34" charset="-122"/>
                <a:cs typeface="Arial Unicode MS" panose="020B0604020202020204" pitchFamily="34" charset="-122"/>
              </a:rPr>
              <a:t>Consistent size and type</a:t>
            </a:r>
            <a:r>
              <a:rPr lang="zh-CN" altLang="en-US" sz="2200" dirty="0">
                <a:latin typeface="Arial Unicode MS" panose="020B0604020202020204" pitchFamily="34" charset="-122"/>
                <a:ea typeface="Arial Unicode MS" panose="020B0604020202020204" pitchFamily="34" charset="-122"/>
                <a:cs typeface="Arial Unicode MS" panose="020B0604020202020204" pitchFamily="34" charset="-122"/>
              </a:rPr>
              <a:t> </a:t>
            </a:r>
            <a:endParaRPr lang="en-US" altLang="zh-CN" sz="22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77679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838198" y="364664"/>
            <a:ext cx="9132277" cy="840166"/>
          </a:xfrm>
        </p:spPr>
        <p:txBody>
          <a:bodyPr/>
          <a:lstStyle/>
          <a:p>
            <a:r>
              <a:rPr lang="zh-CN" altLang="en-US" sz="4000" dirty="0">
                <a:solidFill>
                  <a:srgbClr val="1F497D"/>
                </a:solidFill>
                <a:latin typeface="黑体" panose="02010609060101010101" pitchFamily="49" charset="-122"/>
                <a:ea typeface="黑体" panose="02010609060101010101" pitchFamily="49" charset="-122"/>
                <a:cs typeface="Arial" panose="020B0604020202020204" pitchFamily="34" charset="0"/>
              </a:rPr>
              <a:t>体外胚胎移植更快的改良群体 </a:t>
            </a:r>
            <a:br>
              <a:rPr lang="en-US" altLang="zh-CN" sz="4000"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IVF embryo transfer accelerates the herd improvement</a:t>
            </a:r>
            <a:endParaRPr lang="zh-CN" altLang="en-US" sz="4000"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aphicFrame>
        <p:nvGraphicFramePr>
          <p:cNvPr id="7" name="Table 4">
            <a:extLst>
              <a:ext uri="{FF2B5EF4-FFF2-40B4-BE49-F238E27FC236}">
                <a16:creationId xmlns:a16="http://schemas.microsoft.com/office/drawing/2014/main" id="{670E0948-D95B-4B4C-B4C2-06EDB48E530C}"/>
              </a:ext>
            </a:extLst>
          </p:cNvPr>
          <p:cNvGraphicFramePr>
            <a:graphicFrameLocks noGrp="1"/>
          </p:cNvGraphicFramePr>
          <p:nvPr>
            <p:custDataLst>
              <p:tags r:id="rId1"/>
            </p:custDataLst>
            <p:extLst>
              <p:ext uri="{D42A27DB-BD31-4B8C-83A1-F6EECF244321}">
                <p14:modId xmlns:p14="http://schemas.microsoft.com/office/powerpoint/2010/main" val="2876892427"/>
              </p:ext>
            </p:extLst>
          </p:nvPr>
        </p:nvGraphicFramePr>
        <p:xfrm>
          <a:off x="949976" y="1454160"/>
          <a:ext cx="10471482" cy="4935586"/>
        </p:xfrm>
        <a:graphic>
          <a:graphicData uri="http://schemas.openxmlformats.org/drawingml/2006/table">
            <a:tbl>
              <a:tblPr>
                <a:tableStyleId>{8EC20E35-A176-4012-BC5E-935CFFF8708E}</a:tableStyleId>
              </a:tblPr>
              <a:tblGrid>
                <a:gridCol w="5064930">
                  <a:extLst>
                    <a:ext uri="{9D8B030D-6E8A-4147-A177-3AD203B41FA5}">
                      <a16:colId xmlns:a16="http://schemas.microsoft.com/office/drawing/2014/main" val="20000"/>
                    </a:ext>
                  </a:extLst>
                </a:gridCol>
                <a:gridCol w="1802184">
                  <a:extLst>
                    <a:ext uri="{9D8B030D-6E8A-4147-A177-3AD203B41FA5}">
                      <a16:colId xmlns:a16="http://schemas.microsoft.com/office/drawing/2014/main" val="20001"/>
                    </a:ext>
                  </a:extLst>
                </a:gridCol>
                <a:gridCol w="1802184">
                  <a:extLst>
                    <a:ext uri="{9D8B030D-6E8A-4147-A177-3AD203B41FA5}">
                      <a16:colId xmlns:a16="http://schemas.microsoft.com/office/drawing/2014/main" val="20002"/>
                    </a:ext>
                  </a:extLst>
                </a:gridCol>
                <a:gridCol w="1802184">
                  <a:extLst>
                    <a:ext uri="{9D8B030D-6E8A-4147-A177-3AD203B41FA5}">
                      <a16:colId xmlns:a16="http://schemas.microsoft.com/office/drawing/2014/main" val="3721606482"/>
                    </a:ext>
                  </a:extLst>
                </a:gridCol>
              </a:tblGrid>
              <a:tr h="577914">
                <a:tc>
                  <a:txBody>
                    <a:bodyPr/>
                    <a:lstStyle/>
                    <a:p>
                      <a:pPr algn="l" fontAlgn="b"/>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b">
                    <a:lnL>
                      <a:noFill/>
                    </a:lnL>
                    <a:lnR>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CN" sz="2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2022</a:t>
                      </a:r>
                      <a:endParaRPr lang="zh-CN" altLang="en-US" sz="2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altLang="zh-CN"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2023</a:t>
                      </a:r>
                      <a:endParaRPr lang="zh-CN" altLang="en-US"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altLang="zh-CN"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2024</a:t>
                      </a:r>
                      <a:endParaRPr lang="zh-CN" altLang="en-US"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4709">
                <a:tc>
                  <a:txBody>
                    <a:bodyPr/>
                    <a:lstStyle/>
                    <a:p>
                      <a:pPr algn="l" fontAlgn="b"/>
                      <a:r>
                        <a:rPr lang="zh-CN" altLang="en-US" sz="2800" u="none" strike="noStrike" dirty="0">
                          <a:effectLst/>
                          <a:latin typeface="黑体" panose="02010609060101010101" pitchFamily="49" charset="-122"/>
                          <a:ea typeface="黑体" panose="02010609060101010101" pitchFamily="49" charset="-122"/>
                        </a:rPr>
                        <a:t>移植头数 </a:t>
                      </a:r>
                      <a:r>
                        <a:rPr lang="en-US" altLang="zh-CN" sz="20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Transferred No.</a:t>
                      </a:r>
                      <a:endParaRPr lang="zh-CN" altLang="en-US" sz="20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w="38100" cap="flat" cmpd="sng" algn="ctr">
                      <a:solidFill>
                        <a:schemeClr val="accent6">
                          <a:lumMod val="75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indent="0" algn="ctr" defTabSz="914400" rtl="0" fontAlgn="b"/>
                      <a:r>
                        <a:rPr lang="en-US" altLang="zh-CN"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9014</a:t>
                      </a:r>
                    </a:p>
                  </a:txBody>
                  <a:tcPr marL="9525" marR="9525" marT="9525" marB="0" anchor="ctr">
                    <a:lnL>
                      <a:noFill/>
                    </a:lnL>
                    <a:lnR>
                      <a:noFill/>
                    </a:lnR>
                    <a:lnT w="38100" cap="flat" cmpd="sng" algn="ctr">
                      <a:solidFill>
                        <a:schemeClr val="accent6">
                          <a:lumMod val="75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indent="0" algn="ctr" defTabSz="914400" rtl="0" fontAlgn="b">
                        <a:buNone/>
                      </a:pPr>
                      <a:r>
                        <a:rPr lang="en-US" altLang="zh-CN"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14302</a:t>
                      </a:r>
                    </a:p>
                  </a:txBody>
                  <a:tcPr marL="9525" marR="9525" marT="9525" marB="0" anchor="ctr">
                    <a:lnL>
                      <a:noFill/>
                    </a:lnL>
                    <a:lnR>
                      <a:noFill/>
                    </a:lnR>
                    <a:lnT w="38100" cap="flat" cmpd="sng" algn="ctr">
                      <a:solidFill>
                        <a:schemeClr val="accent6">
                          <a:lumMod val="75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ctr"/>
                      <a:r>
                        <a:rPr lang="en-US" altLang="zh-CN" sz="2400" b="0" i="0">
                          <a:solidFill>
                            <a:srgbClr val="000000"/>
                          </a:solidFill>
                          <a:latin typeface="Arial Unicode MS" panose="020B0604020202020204" pitchFamily="34" charset="-122"/>
                          <a:ea typeface="Arial Unicode MS" panose="020B0604020202020204" pitchFamily="34" charset="-122"/>
                        </a:rPr>
                        <a:t>19427</a:t>
                      </a:r>
                    </a:p>
                  </a:txBody>
                  <a:tcPr marL="9842" marR="9842" marT="9842" marB="0" anchor="ctr">
                    <a:lnL>
                      <a:noFill/>
                    </a:lnL>
                    <a:lnR>
                      <a:noFill/>
                    </a:lnR>
                    <a:lnT w="38100" cap="flat" cmpd="sng" algn="ctr">
                      <a:solidFill>
                        <a:schemeClr val="accent6">
                          <a:lumMod val="75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1"/>
                  </a:ext>
                </a:extLst>
              </a:tr>
              <a:tr h="544709">
                <a:tc>
                  <a:txBody>
                    <a:bodyPr/>
                    <a:lstStyle/>
                    <a:p>
                      <a:pPr marL="0" algn="l" defTabSz="914400" rtl="0" eaLnBrk="1" fontAlgn="b" latinLnBrk="0" hangingPunct="1"/>
                      <a:r>
                        <a:rPr lang="zh-CN" altLang="en-US" sz="2800" u="none" strike="noStrike" kern="1200" dirty="0">
                          <a:solidFill>
                            <a:schemeClr val="dk1"/>
                          </a:solidFill>
                          <a:effectLst/>
                          <a:latin typeface="黑体" panose="02010609060101010101" pitchFamily="49" charset="-122"/>
                          <a:ea typeface="黑体" panose="02010609060101010101" pitchFamily="49" charset="-122"/>
                          <a:cs typeface="+mn-cs"/>
                        </a:rPr>
                        <a:t>受体牛利用率</a:t>
                      </a:r>
                      <a:r>
                        <a:rPr lang="en-US" altLang="zh-CN" sz="2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  Recipients used</a:t>
                      </a:r>
                      <a:endParaRPr lang="zh-CN" altLang="en-US" sz="20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indent="0" algn="ctr">
                        <a:buNone/>
                      </a:pPr>
                      <a:r>
                        <a:rPr lang="en-US" sz="2400" b="0" dirty="0">
                          <a:solidFill>
                            <a:srgbClr val="000000"/>
                          </a:solidFill>
                          <a:latin typeface="Arial Unicode MS" panose="020B0604020202020204" pitchFamily="34" charset="-122"/>
                        </a:rPr>
                        <a:t>89.41</a:t>
                      </a:r>
                      <a:endParaRPr lang="en-US" altLang="en-US" sz="2400" b="0" dirty="0">
                        <a:solidFill>
                          <a:srgbClr val="000000"/>
                        </a:solidFill>
                        <a:latin typeface="Arial Unicode MS" panose="020B0604020202020204" pitchFamily="34" charset="-122"/>
                      </a:endParaRPr>
                    </a:p>
                  </a:txBody>
                  <a:tcPr marL="12700" marR="12700" marT="12700" anchor="ctr">
                    <a:lnL>
                      <a:noFill/>
                    </a:lnL>
                    <a:lnR>
                      <a:noFill/>
                    </a:lnR>
                    <a:lnT>
                      <a:noFill/>
                    </a:lnT>
                    <a:lnB>
                      <a:noFill/>
                    </a:lnB>
                    <a:lnTlToBr w="12700" cmpd="sng">
                      <a:noFill/>
                      <a:prstDash val="solid"/>
                    </a:lnTlToBr>
                    <a:lnBlToTr w="12700" cmpd="sng">
                      <a:noFill/>
                      <a:prstDash val="solid"/>
                    </a:lnBlToTr>
                  </a:tcPr>
                </a:tc>
                <a:tc>
                  <a:txBody>
                    <a:bodyPr/>
                    <a:lstStyle/>
                    <a:p>
                      <a:pPr indent="0" algn="ctr">
                        <a:buNone/>
                      </a:pPr>
                      <a:r>
                        <a:rPr lang="en-US" sz="2400" b="0" dirty="0">
                          <a:solidFill>
                            <a:srgbClr val="000000"/>
                          </a:solidFill>
                          <a:latin typeface="Arial Unicode MS" panose="020B0604020202020204" pitchFamily="34" charset="-122"/>
                        </a:rPr>
                        <a:t>90.92</a:t>
                      </a:r>
                      <a:endParaRPr lang="en-US" altLang="en-US" sz="2400" b="0" dirty="0">
                        <a:solidFill>
                          <a:srgbClr val="000000"/>
                        </a:solidFill>
                        <a:latin typeface="Arial Unicode MS" panose="020B0604020202020204" pitchFamily="34" charset="-122"/>
                      </a:endParaRPr>
                    </a:p>
                  </a:txBody>
                  <a:tcPr marL="12700" marR="12700" marT="1270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US" altLang="zh-CN" sz="2400" b="0" i="0">
                          <a:solidFill>
                            <a:srgbClr val="000000"/>
                          </a:solidFill>
                          <a:latin typeface="Arial Unicode MS" panose="020B0604020202020204" pitchFamily="34" charset="-122"/>
                          <a:ea typeface="Arial Unicode MS" panose="020B0604020202020204" pitchFamily="34" charset="-122"/>
                        </a:rPr>
                        <a:t>89.27</a:t>
                      </a:r>
                    </a:p>
                  </a:txBody>
                  <a:tcPr marL="9842" marR="9842" marT="9842"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44709">
                <a:tc>
                  <a:txBody>
                    <a:bodyPr/>
                    <a:lstStyle/>
                    <a:p>
                      <a:pPr marL="0" algn="l" defTabSz="914400" rtl="0" eaLnBrk="1" fontAlgn="b" latinLnBrk="0" hangingPunct="1"/>
                      <a:r>
                        <a:rPr lang="zh-CN" altLang="en-US" sz="2800" u="none" strike="noStrike" dirty="0">
                          <a:effectLst/>
                          <a:latin typeface="黑体" panose="02010609060101010101" pitchFamily="49" charset="-122"/>
                          <a:ea typeface="黑体" panose="02010609060101010101" pitchFamily="49" charset="-122"/>
                        </a:rPr>
                        <a:t>怀孕头数 </a:t>
                      </a:r>
                      <a:r>
                        <a:rPr lang="en-US" altLang="zh-CN" sz="20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Pregnant No.</a:t>
                      </a:r>
                      <a:endParaRPr lang="zh-CN" altLang="en-US" sz="20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indent="0" algn="ctr" defTabSz="914400" rtl="0" fontAlgn="b"/>
                      <a:r>
                        <a:rPr lang="en-US" altLang="zh-CN"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4981</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indent="0" algn="ctr" defTabSz="914400" rtl="0" fontAlgn="b">
                        <a:buNone/>
                      </a:pPr>
                      <a:r>
                        <a:rPr lang="en-US" altLang="zh-CN"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7460</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ctr"/>
                      <a:r>
                        <a:rPr lang="en-US" altLang="zh-CN" sz="2400" b="0" i="0">
                          <a:solidFill>
                            <a:srgbClr val="000000"/>
                          </a:solidFill>
                          <a:latin typeface="Arial Unicode MS" panose="020B0604020202020204" pitchFamily="34" charset="-122"/>
                          <a:ea typeface="Arial Unicode MS" panose="020B0604020202020204" pitchFamily="34" charset="-122"/>
                        </a:rPr>
                        <a:t>10020</a:t>
                      </a:r>
                    </a:p>
                  </a:txBody>
                  <a:tcPr marL="9842" marR="9842" marT="9842"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3"/>
                  </a:ext>
                </a:extLst>
              </a:tr>
              <a:tr h="544709">
                <a:tc>
                  <a:txBody>
                    <a:bodyPr/>
                    <a:lstStyle/>
                    <a:p>
                      <a:pPr marL="0" algn="l" defTabSz="914400" rtl="0" eaLnBrk="1" fontAlgn="b" latinLnBrk="0" hangingPunct="1"/>
                      <a:r>
                        <a:rPr lang="zh-CN" altLang="en-US" sz="2800" u="none" strike="noStrike" dirty="0">
                          <a:effectLst/>
                          <a:latin typeface="黑体" panose="02010609060101010101" pitchFamily="49" charset="-122"/>
                          <a:ea typeface="黑体" panose="02010609060101010101" pitchFamily="49" charset="-122"/>
                        </a:rPr>
                        <a:t>受胎率</a:t>
                      </a:r>
                      <a:r>
                        <a:rPr lang="en-US" altLang="zh-CN" sz="28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 % </a:t>
                      </a:r>
                      <a:r>
                        <a:rPr lang="en-US" altLang="zh-CN" sz="20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Conception Rate</a:t>
                      </a:r>
                      <a:endParaRPr lang="zh-CN" altLang="en-US" sz="20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p>
                      <a:pPr indent="0" algn="ctr" defTabSz="914400" rtl="0" fontAlgn="b"/>
                      <a:r>
                        <a:rPr lang="en-US" altLang="zh-CN"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55.26</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p>
                      <a:pPr indent="0" algn="ctr" defTabSz="914400" rtl="0" fontAlgn="b">
                        <a:buNone/>
                      </a:pPr>
                      <a:r>
                        <a:rPr lang="en-US" altLang="zh-CN"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52.16</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altLang="zh-CN" sz="2400" b="0" i="0" dirty="0">
                          <a:solidFill>
                            <a:srgbClr val="000000"/>
                          </a:solidFill>
                          <a:latin typeface="Arial Unicode MS" panose="020B0604020202020204" pitchFamily="34" charset="-122"/>
                          <a:ea typeface="Arial Unicode MS" panose="020B0604020202020204" pitchFamily="34" charset="-122"/>
                        </a:rPr>
                        <a:t>51.58</a:t>
                      </a:r>
                    </a:p>
                  </a:txBody>
                  <a:tcPr marL="9842" marR="9842" marT="9842"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4709">
                <a:tc>
                  <a:txBody>
                    <a:bodyPr/>
                    <a:lstStyle/>
                    <a:p>
                      <a:pPr marL="0" algn="l" defTabSz="914400" rtl="0" eaLnBrk="1" fontAlgn="b" latinLnBrk="0" hangingPunct="1"/>
                      <a:r>
                        <a:rPr lang="zh-CN" altLang="en-US" sz="2800" u="none" strike="noStrike" kern="1200" dirty="0">
                          <a:solidFill>
                            <a:schemeClr val="dk1"/>
                          </a:solidFill>
                          <a:effectLst/>
                          <a:latin typeface="黑体" panose="02010609060101010101" pitchFamily="49" charset="-122"/>
                          <a:ea typeface="黑体" panose="02010609060101010101" pitchFamily="49" charset="-122"/>
                          <a:cs typeface="+mn-cs"/>
                        </a:rPr>
                        <a:t>复检怀孕数 </a:t>
                      </a:r>
                      <a:r>
                        <a:rPr lang="en-US" altLang="zh-CN" sz="20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Recheck pregnancy</a:t>
                      </a:r>
                      <a:endParaRPr lang="zh-CN" altLang="en-US" sz="20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indent="0" algn="ctr" defTabSz="914400" rtl="0" fontAlgn="b"/>
                      <a:r>
                        <a:rPr lang="en-US" altLang="zh-CN"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4442</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indent="0" algn="ctr" defTabSz="914400" rtl="0" fontAlgn="b">
                        <a:buNone/>
                      </a:pPr>
                      <a:r>
                        <a:rPr lang="en-US" altLang="zh-CN"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6618</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ctr"/>
                      <a:r>
                        <a:rPr lang="en-US" altLang="zh-CN" sz="2400" b="0" i="0" dirty="0">
                          <a:solidFill>
                            <a:srgbClr val="000000"/>
                          </a:solidFill>
                          <a:latin typeface="Arial Unicode MS" panose="020B0604020202020204" pitchFamily="34" charset="-122"/>
                          <a:ea typeface="Arial Unicode MS" panose="020B0604020202020204" pitchFamily="34" charset="-122"/>
                        </a:rPr>
                        <a:t>8531</a:t>
                      </a:r>
                    </a:p>
                  </a:txBody>
                  <a:tcPr marL="9842" marR="9842" marT="9842"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5"/>
                  </a:ext>
                </a:extLst>
              </a:tr>
              <a:tr h="544709">
                <a:tc>
                  <a:txBody>
                    <a:bodyPr/>
                    <a:lstStyle/>
                    <a:p>
                      <a:pPr marL="0" marR="0" lvl="0" indent="0" algn="l" defTabSz="914400" rtl="0" eaLnBrk="1" fontAlgn="b" latinLnBrk="0" hangingPunct="1">
                        <a:lnSpc>
                          <a:spcPct val="100000"/>
                        </a:lnSpc>
                        <a:spcBef>
                          <a:spcPts val="0"/>
                        </a:spcBef>
                        <a:spcAft>
                          <a:spcPts val="0"/>
                        </a:spcAft>
                        <a:buClrTx/>
                        <a:buSzTx/>
                        <a:buFontTx/>
                        <a:buNone/>
                        <a:defRPr/>
                      </a:pPr>
                      <a:r>
                        <a:rPr lang="zh-CN" altLang="en-US" sz="2800" u="none" strike="noStrike" kern="1200" dirty="0">
                          <a:solidFill>
                            <a:schemeClr val="dk1"/>
                          </a:solidFill>
                          <a:effectLst/>
                          <a:latin typeface="黑体" panose="02010609060101010101" pitchFamily="49" charset="-122"/>
                          <a:ea typeface="黑体" panose="02010609060101010101" pitchFamily="49" charset="-122"/>
                          <a:cs typeface="+mn-cs"/>
                        </a:rPr>
                        <a:t>复检受胎率</a:t>
                      </a:r>
                      <a:r>
                        <a:rPr lang="en-US" altLang="zh-CN" sz="2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 % </a:t>
                      </a:r>
                      <a:r>
                        <a:rPr lang="en-US" altLang="zh-CN" sz="20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CR after recheck</a:t>
                      </a:r>
                      <a:endParaRPr lang="zh-CN" altLang="en-US" sz="20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p>
                      <a:pPr indent="0" algn="ctr" defTabSz="914400" rtl="0" fontAlgn="b"/>
                      <a:r>
                        <a:rPr lang="en-US" altLang="zh-CN"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49.28</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p>
                      <a:pPr indent="0" algn="ctr" defTabSz="914400" rtl="0" fontAlgn="b">
                        <a:buNone/>
                      </a:pPr>
                      <a:r>
                        <a:rPr lang="en-US" altLang="zh-CN"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46.27</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altLang="zh-CN" sz="2400" b="0" i="0" dirty="0">
                          <a:solidFill>
                            <a:srgbClr val="000000"/>
                          </a:solidFill>
                          <a:latin typeface="Arial Unicode MS" panose="020B0604020202020204" pitchFamily="34" charset="-122"/>
                          <a:ea typeface="Arial Unicode MS" panose="020B0604020202020204" pitchFamily="34" charset="-122"/>
                        </a:rPr>
                        <a:t>43.91</a:t>
                      </a:r>
                    </a:p>
                  </a:txBody>
                  <a:tcPr marL="9842" marR="9842" marT="9842"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4709">
                <a:tc>
                  <a:txBody>
                    <a:bodyPr/>
                    <a:lstStyle/>
                    <a:p>
                      <a:pPr marL="0" algn="l" defTabSz="914400" rtl="0" eaLnBrk="1" fontAlgn="b" latinLnBrk="0" hangingPunct="1"/>
                      <a:r>
                        <a:rPr lang="zh-CN" altLang="en-US" sz="2800" u="none" strike="noStrike" kern="1200" dirty="0">
                          <a:solidFill>
                            <a:schemeClr val="dk1"/>
                          </a:solidFill>
                          <a:effectLst/>
                          <a:latin typeface="黑体" panose="02010609060101010101" pitchFamily="49" charset="-122"/>
                          <a:ea typeface="黑体" panose="02010609060101010101" pitchFamily="49" charset="-122"/>
                          <a:cs typeface="+mn-cs"/>
                        </a:rPr>
                        <a:t>产犊数 </a:t>
                      </a:r>
                      <a:r>
                        <a:rPr lang="en-US" altLang="zh-CN" sz="20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Calving No.</a:t>
                      </a:r>
                      <a:endParaRPr lang="zh-CN" altLang="en-US" sz="20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indent="0" algn="ctr" defTabSz="914400" rtl="0" fontAlgn="b"/>
                      <a:r>
                        <a:rPr lang="en-US" altLang="zh-CN"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3974</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indent="0" algn="ctr" defTabSz="914400" rtl="0" fontAlgn="b">
                        <a:buNone/>
                      </a:pPr>
                      <a:r>
                        <a:rPr lang="en-US" altLang="zh-CN"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5583</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indent="0" algn="ctr" defTabSz="914400" rtl="0" fontAlgn="b">
                        <a:buNone/>
                      </a:pPr>
                      <a:endParaRPr lang="en-US" altLang="zh-CN"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7"/>
                  </a:ext>
                </a:extLst>
              </a:tr>
              <a:tr h="544709">
                <a:tc>
                  <a:txBody>
                    <a:bodyPr/>
                    <a:lstStyle/>
                    <a:p>
                      <a:pPr marL="0" algn="l" defTabSz="914400" rtl="0" eaLnBrk="1" fontAlgn="b" latinLnBrk="0" hangingPunct="1"/>
                      <a:r>
                        <a:rPr lang="zh-CN" altLang="en-US" sz="2800" u="none" strike="noStrike" kern="1200" dirty="0">
                          <a:solidFill>
                            <a:schemeClr val="dk1"/>
                          </a:solidFill>
                          <a:effectLst/>
                          <a:latin typeface="黑体" panose="02010609060101010101" pitchFamily="49" charset="-122"/>
                          <a:ea typeface="黑体" panose="02010609060101010101" pitchFamily="49" charset="-122"/>
                          <a:cs typeface="+mn-cs"/>
                        </a:rPr>
                        <a:t>最终产犊率</a:t>
                      </a:r>
                      <a:r>
                        <a:rPr lang="en-US" altLang="zh-CN" sz="2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 % </a:t>
                      </a:r>
                      <a:r>
                        <a:rPr lang="en-US" altLang="zh-CN" sz="20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Final Calving rate</a:t>
                      </a:r>
                      <a:endParaRPr lang="zh-CN" altLang="en-US" sz="20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a:noFill/>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defTabSz="914400" rtl="0" fontAlgn="b"/>
                      <a:r>
                        <a:rPr lang="en-US" altLang="zh-CN"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44.09</a:t>
                      </a:r>
                    </a:p>
                  </a:txBody>
                  <a:tcPr marL="9525" marR="9525" marT="9525" marB="0" anchor="ctr">
                    <a:lnL>
                      <a:noFill/>
                    </a:lnL>
                    <a:lnR>
                      <a:noFill/>
                    </a:lnR>
                    <a:lnT>
                      <a:noFill/>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defTabSz="914400" rtl="0" fontAlgn="b">
                        <a:buNone/>
                      </a:pPr>
                      <a:r>
                        <a:rPr lang="en-US" altLang="zh-CN"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39.04</a:t>
                      </a:r>
                    </a:p>
                  </a:txBody>
                  <a:tcPr marL="9525" marR="9525" marT="9525" marB="0" anchor="ctr">
                    <a:lnL>
                      <a:noFill/>
                    </a:lnL>
                    <a:lnR>
                      <a:noFill/>
                    </a:lnR>
                    <a:lnT>
                      <a:noFill/>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defTabSz="914400" rtl="0" fontAlgn="b">
                        <a:buNone/>
                      </a:pPr>
                      <a:endParaRPr lang="en-US" altLang="zh-CN" sz="2400" b="0" i="0" u="none" strike="noStrike"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a:noFill/>
                    </a:lnL>
                    <a:lnR>
                      <a:noFill/>
                    </a:lnR>
                    <a:lnT>
                      <a:noFill/>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115636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64D0364-32B9-455F-9BE5-ADA3C9901E6C}" type="slidenum">
              <a:rPr lang="zh-CN" altLang="en-US" smtClean="0"/>
              <a:t>32</a:t>
            </a:fld>
            <a:endParaRPr lang="zh-CN" altLang="en-US" dirty="0"/>
          </a:p>
        </p:txBody>
      </p:sp>
      <p:sp>
        <p:nvSpPr>
          <p:cNvPr id="4" name="Content Placeholder 3"/>
          <p:cNvSpPr>
            <a:spLocks noGrp="1"/>
          </p:cNvSpPr>
          <p:nvPr>
            <p:ph idx="1"/>
          </p:nvPr>
        </p:nvSpPr>
        <p:spPr>
          <a:xfrm>
            <a:off x="642425" y="3399504"/>
            <a:ext cx="11196649" cy="3203364"/>
          </a:xfrm>
        </p:spPr>
        <p:txBody>
          <a:bodyPr>
            <a:noAutofit/>
          </a:bodyPr>
          <a:lstStyle/>
          <a:p>
            <a:pPr>
              <a:lnSpc>
                <a:spcPct val="100000"/>
              </a:lnSpc>
              <a:spcBef>
                <a:spcPts val="0"/>
              </a:spcBef>
            </a:pPr>
            <a:r>
              <a:rPr lang="zh-CN" altLang="en-US" sz="2800" dirty="0">
                <a:latin typeface="黑体" panose="02010609060101010101" pitchFamily="49" charset="-122"/>
                <a:ea typeface="黑体" panose="02010609060101010101" pitchFamily="49" charset="-122"/>
              </a:rPr>
              <a:t>提高选择准确性：基因组检测、提高系谱准确率、提高选配执行率</a:t>
            </a:r>
            <a:br>
              <a:rPr lang="en-US" altLang="zh-CN" sz="2800" dirty="0">
                <a:latin typeface="黑体" panose="02010609060101010101" pitchFamily="49" charset="-122"/>
                <a:ea typeface="黑体" panose="02010609060101010101" pitchFamily="49" charset="-122"/>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Accuracy: genomics, pedigree accuracy, mating compliance</a:t>
            </a:r>
            <a:endPar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00000"/>
              </a:lnSpc>
              <a:spcBef>
                <a:spcPts val="0"/>
              </a:spcBef>
            </a:pPr>
            <a:r>
              <a:rPr lang="zh-CN" altLang="en-US" sz="2800" dirty="0">
                <a:latin typeface="黑体" panose="02010609060101010101" pitchFamily="49" charset="-122"/>
                <a:ea typeface="黑体" panose="02010609060101010101" pitchFamily="49" charset="-122"/>
              </a:rPr>
              <a:t>提高选择强度：选种选配、</a:t>
            </a:r>
            <a:r>
              <a:rPr lang="en-U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OPU-IVF</a:t>
            </a:r>
            <a:r>
              <a:rPr lang="zh-CN" altLang="en-US" sz="2800" dirty="0">
                <a:latin typeface="Arial Unicode MS" panose="020B0604020202020204" pitchFamily="34" charset="-122"/>
                <a:ea typeface="Arial Unicode MS" panose="020B0604020202020204" pitchFamily="34" charset="-122"/>
                <a:cs typeface="Arial Unicode MS" panose="020B0604020202020204" pitchFamily="34" charset="-122"/>
              </a:rPr>
              <a:t>、</a:t>
            </a:r>
            <a:r>
              <a:rPr lang="zh-CN" altLang="en-US" sz="2800" dirty="0">
                <a:solidFill>
                  <a:srgbClr val="FF0000"/>
                </a:solidFill>
                <a:latin typeface="黑体" panose="02010609060101010101" pitchFamily="49" charset="-122"/>
                <a:ea typeface="黑体" panose="02010609060101010101" pitchFamily="49" charset="-122"/>
              </a:rPr>
              <a:t>扩大移植规模</a:t>
            </a:r>
            <a:br>
              <a:rPr lang="en-US" altLang="zh-CN" sz="2800" dirty="0">
                <a:solidFill>
                  <a:srgbClr val="FF0000"/>
                </a:solidFill>
                <a:latin typeface="黑体" panose="02010609060101010101" pitchFamily="49" charset="-122"/>
                <a:ea typeface="黑体" panose="02010609060101010101" pitchFamily="49" charset="-122"/>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Intensity: mating plan, OPU-IVF, scale-up ET </a:t>
            </a:r>
          </a:p>
          <a:p>
            <a:pPr>
              <a:lnSpc>
                <a:spcPct val="100000"/>
              </a:lnSpc>
              <a:spcBef>
                <a:spcPts val="0"/>
              </a:spcBef>
            </a:pPr>
            <a:r>
              <a:rPr lang="zh-CN" altLang="en-US" sz="2800" dirty="0">
                <a:latin typeface="黑体" panose="02010609060101010101" pitchFamily="49" charset="-122"/>
                <a:ea typeface="黑体" panose="02010609060101010101" pitchFamily="49" charset="-122"/>
              </a:rPr>
              <a:t>提高遗传变异性：控制近交系数</a:t>
            </a:r>
            <a:br>
              <a:rPr lang="en-US" altLang="zh-CN" sz="2800" dirty="0">
                <a:latin typeface="黑体" panose="02010609060101010101" pitchFamily="49" charset="-122"/>
                <a:ea typeface="黑体" panose="02010609060101010101" pitchFamily="49" charset="-122"/>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Variance: control the inbreeding</a:t>
            </a:r>
          </a:p>
          <a:p>
            <a:pPr>
              <a:lnSpc>
                <a:spcPct val="100000"/>
              </a:lnSpc>
              <a:spcBef>
                <a:spcPts val="0"/>
              </a:spcBef>
            </a:pPr>
            <a:r>
              <a:rPr lang="zh-CN" altLang="en-US" sz="2800" dirty="0">
                <a:latin typeface="黑体" panose="02010609060101010101" pitchFamily="49" charset="-122"/>
                <a:ea typeface="黑体" panose="02010609060101010101" pitchFamily="49" charset="-122"/>
              </a:rPr>
              <a:t>缩短世代间隔：结合基因组检测开展体外胚胎生产和移植</a:t>
            </a:r>
            <a:br>
              <a:rPr lang="en-US" altLang="zh-CN" sz="2800" dirty="0">
                <a:latin typeface="黑体" panose="02010609060101010101" pitchFamily="49" charset="-122"/>
                <a:ea typeface="黑体" panose="02010609060101010101" pitchFamily="49" charset="-122"/>
              </a:rPr>
            </a:b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Generation interval: IVP with genomically tested heifers</a:t>
            </a:r>
            <a:endParaRPr lang="zh-CN" altLang="en-US" sz="20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 name="Title 1"/>
          <p:cNvSpPr txBox="1">
            <a:spLocks/>
          </p:cNvSpPr>
          <p:nvPr/>
        </p:nvSpPr>
        <p:spPr>
          <a:xfrm>
            <a:off x="642425" y="350999"/>
            <a:ext cx="11216640" cy="6397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体外胚胎移植和基因组检测是加速器</a:t>
            </a:r>
            <a:b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IVF and genomics are genetic accelerators </a:t>
            </a:r>
            <a:endParaRPr lang="en-US" altLang="zh-CN" sz="40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6" name="Group 5"/>
          <p:cNvGrpSpPr/>
          <p:nvPr/>
        </p:nvGrpSpPr>
        <p:grpSpPr>
          <a:xfrm>
            <a:off x="642426" y="1699595"/>
            <a:ext cx="11061894" cy="1597148"/>
            <a:chOff x="697360" y="1143386"/>
            <a:chExt cx="11061894" cy="1597148"/>
          </a:xfrm>
        </p:grpSpPr>
        <p:sp>
          <p:nvSpPr>
            <p:cNvPr id="7" name="Rectangle 6">
              <a:extLst>
                <a:ext uri="{FF2B5EF4-FFF2-40B4-BE49-F238E27FC236}">
                  <a16:creationId xmlns:a16="http://schemas.microsoft.com/office/drawing/2014/main" id="{F22A8F1D-EB3E-D640-8995-4F7610A52830}"/>
                </a:ext>
              </a:extLst>
            </p:cNvPr>
            <p:cNvSpPr/>
            <p:nvPr/>
          </p:nvSpPr>
          <p:spPr>
            <a:xfrm rot="16200000">
              <a:off x="7573868" y="-1771572"/>
              <a:ext cx="64784" cy="7488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lnSpc>
                  <a:spcPct val="150000"/>
                </a:lnSpc>
                <a:defRPr/>
              </a:pPr>
              <a:endParaRPr lang="en-US">
                <a:solidFill>
                  <a:schemeClr val="tx1"/>
                </a:solidFill>
                <a:latin typeface="Open Sans Regular" charset="0"/>
              </a:endParaRPr>
            </a:p>
          </p:txBody>
        </p:sp>
        <p:sp>
          <p:nvSpPr>
            <p:cNvPr id="8" name="TextBox 7">
              <a:extLst>
                <a:ext uri="{FF2B5EF4-FFF2-40B4-BE49-F238E27FC236}">
                  <a16:creationId xmlns:a16="http://schemas.microsoft.com/office/drawing/2014/main" id="{C1C9A203-2E65-AF48-81E5-5B704A8645C5}"/>
                </a:ext>
              </a:extLst>
            </p:cNvPr>
            <p:cNvSpPr txBox="1"/>
            <p:nvPr/>
          </p:nvSpPr>
          <p:spPr>
            <a:xfrm>
              <a:off x="4555878" y="1947047"/>
              <a:ext cx="6100763" cy="793487"/>
            </a:xfrm>
            <a:prstGeom prst="rect">
              <a:avLst/>
            </a:prstGeom>
            <a:noFill/>
          </p:spPr>
          <p:txBody>
            <a:bodyPr wrap="square" rtlCol="0">
              <a:spAutoFit/>
            </a:bodyPr>
            <a:lstStyle/>
            <a:p>
              <a:pPr algn="ctr" defTabSz="914217">
                <a:lnSpc>
                  <a:spcPct val="150000"/>
                </a:lnSpc>
                <a:defRPr/>
              </a:pPr>
              <a:r>
                <a:rPr lang="zh-CN" altLang="en-US" sz="3600" dirty="0">
                  <a:latin typeface="黑体" panose="02010609060101010101" pitchFamily="49" charset="-122"/>
                  <a:ea typeface="黑体" panose="02010609060101010101" pitchFamily="49" charset="-122"/>
                </a:rPr>
                <a:t>世代间隔</a:t>
              </a:r>
              <a:endParaRPr lang="en-US" sz="3600" dirty="0">
                <a:latin typeface="黑体" panose="02010609060101010101" pitchFamily="49" charset="-122"/>
                <a:ea typeface="黑体" panose="02010609060101010101" pitchFamily="49" charset="-122"/>
              </a:endParaRPr>
            </a:p>
          </p:txBody>
        </p:sp>
        <p:sp>
          <p:nvSpPr>
            <p:cNvPr id="9" name="TextBox 15">
              <a:extLst>
                <a:ext uri="{FF2B5EF4-FFF2-40B4-BE49-F238E27FC236}">
                  <a16:creationId xmlns:a16="http://schemas.microsoft.com/office/drawing/2014/main" id="{508D529E-61F9-47EF-95CA-E9958DE3ED7E}"/>
                </a:ext>
              </a:extLst>
            </p:cNvPr>
            <p:cNvSpPr txBox="1"/>
            <p:nvPr/>
          </p:nvSpPr>
          <p:spPr>
            <a:xfrm>
              <a:off x="697360" y="1562327"/>
              <a:ext cx="10653018" cy="769441"/>
            </a:xfrm>
            <a:prstGeom prst="rect">
              <a:avLst/>
            </a:prstGeom>
            <a:noFill/>
          </p:spPr>
          <p:txBody>
            <a:bodyPr wrap="square" rtlCol="0">
              <a:spAutoFit/>
            </a:bodyPr>
            <a:lstStyle/>
            <a:p>
              <a:pPr defTabSz="914217">
                <a:defRPr/>
              </a:pPr>
              <a:r>
                <a:rPr lang="zh-CN" altLang="en-US" sz="4400" dirty="0">
                  <a:latin typeface="黑体" panose="02010609060101010101" pitchFamily="49" charset="-122"/>
                  <a:ea typeface="黑体" panose="02010609060101010101" pitchFamily="49" charset="-122"/>
                  <a:cs typeface="League Spartan" charset="0"/>
                </a:rPr>
                <a:t>遗传进展 </a:t>
              </a:r>
              <a:r>
                <a:rPr lang="en-US" altLang="zh-CN" sz="4400" b="1" dirty="0">
                  <a:latin typeface="黑体" panose="02010609060101010101" pitchFamily="49" charset="-122"/>
                  <a:ea typeface="黑体" panose="02010609060101010101" pitchFamily="49" charset="-122"/>
                  <a:cs typeface="League Spartan" charset="0"/>
                </a:rPr>
                <a:t>= </a:t>
              </a:r>
              <a:endParaRPr lang="en-US" sz="4400" b="1" dirty="0">
                <a:latin typeface="黑体" panose="02010609060101010101" pitchFamily="49" charset="-122"/>
                <a:ea typeface="黑体" panose="02010609060101010101" pitchFamily="49" charset="-122"/>
                <a:cs typeface="League Spartan" charset="0"/>
              </a:endParaRPr>
            </a:p>
          </p:txBody>
        </p:sp>
        <p:sp>
          <p:nvSpPr>
            <p:cNvPr id="10" name="TextBox 9"/>
            <p:cNvSpPr txBox="1"/>
            <p:nvPr/>
          </p:nvSpPr>
          <p:spPr>
            <a:xfrm>
              <a:off x="3862142" y="1143386"/>
              <a:ext cx="7897112"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选择准确性</a:t>
              </a:r>
              <a:r>
                <a:rPr lang="en-US" altLang="zh-CN" sz="3600" dirty="0">
                  <a:latin typeface="黑体" panose="02010609060101010101" pitchFamily="49" charset="-122"/>
                  <a:ea typeface="黑体" panose="02010609060101010101" pitchFamily="49" charset="-122"/>
                </a:rPr>
                <a:t>×</a:t>
              </a:r>
              <a:r>
                <a:rPr lang="zh-CN" altLang="en-US" sz="3600" dirty="0">
                  <a:latin typeface="黑体" panose="02010609060101010101" pitchFamily="49" charset="-122"/>
                  <a:ea typeface="黑体" panose="02010609060101010101" pitchFamily="49" charset="-122"/>
                </a:rPr>
                <a:t>选择强度</a:t>
              </a:r>
              <a:r>
                <a:rPr lang="en-US" altLang="zh-CN" sz="3600" dirty="0">
                  <a:latin typeface="黑体" panose="02010609060101010101" pitchFamily="49" charset="-122"/>
                  <a:ea typeface="黑体" panose="02010609060101010101" pitchFamily="49" charset="-122"/>
                </a:rPr>
                <a:t>×</a:t>
              </a:r>
              <a:r>
                <a:rPr lang="zh-CN" altLang="en-US" sz="3600" dirty="0">
                  <a:latin typeface="黑体" panose="02010609060101010101" pitchFamily="49" charset="-122"/>
                  <a:ea typeface="黑体" panose="02010609060101010101" pitchFamily="49" charset="-122"/>
                </a:rPr>
                <a:t>遗传变异性</a:t>
              </a:r>
            </a:p>
          </p:txBody>
        </p:sp>
      </p:grpSp>
    </p:spTree>
    <p:extLst>
      <p:ext uri="{BB962C8B-B14F-4D97-AF65-F5344CB8AC3E}">
        <p14:creationId xmlns:p14="http://schemas.microsoft.com/office/powerpoint/2010/main" val="1936019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67862" y="439614"/>
            <a:ext cx="11260015" cy="840166"/>
          </a:xfrm>
        </p:spPr>
        <p:txBody>
          <a:bodyPr/>
          <a:lstStyle/>
          <a:p>
            <a:r>
              <a:rPr lang="zh-CN" altLang="en-US" sz="4000" dirty="0">
                <a:solidFill>
                  <a:srgbClr val="1F497D"/>
                </a:solidFill>
                <a:latin typeface="黑体" panose="02010609060101010101" pitchFamily="49" charset="-122"/>
                <a:ea typeface="黑体" panose="02010609060101010101" pitchFamily="49" charset="-122"/>
                <a:cs typeface="Arial" panose="020B0604020202020204" pitchFamily="34" charset="0"/>
              </a:rPr>
              <a:t>澳亚体外胚胎生产中心</a:t>
            </a:r>
            <a:r>
              <a:rPr lang="en-US" altLang="zh-CN" sz="4000" dirty="0">
                <a:solidFill>
                  <a:srgbClr val="1F497D"/>
                </a:solidFill>
                <a:latin typeface="黑体" panose="02010609060101010101" pitchFamily="49" charset="-122"/>
                <a:ea typeface="黑体" panose="02010609060101010101" pitchFamily="49" charset="-122"/>
                <a:cs typeface="Arial" panose="020B0604020202020204" pitchFamily="34" charset="0"/>
              </a:rPr>
              <a:t>—</a:t>
            </a:r>
            <a:r>
              <a:rPr lang="zh-CN" altLang="en-US" sz="4000" dirty="0">
                <a:solidFill>
                  <a:srgbClr val="1F497D"/>
                </a:solidFill>
                <a:latin typeface="黑体" panose="02010609060101010101" pitchFamily="49" charset="-122"/>
                <a:ea typeface="黑体" panose="02010609060101010101" pitchFamily="49" charset="-122"/>
                <a:cs typeface="Arial" panose="020B0604020202020204" pitchFamily="34" charset="0"/>
              </a:rPr>
              <a:t>活体采卵间</a:t>
            </a:r>
            <a:br>
              <a:rPr lang="en-US" altLang="zh-CN" sz="4000"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AustAsia IVP center – OPU labs</a:t>
            </a:r>
            <a:endParaRPr lang="zh-CN" altLang="en-US" sz="4000"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741"/>
          <a:stretch/>
        </p:blipFill>
        <p:spPr>
          <a:xfrm>
            <a:off x="767862" y="3268553"/>
            <a:ext cx="4984376" cy="3149833"/>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1653" y="1535988"/>
            <a:ext cx="4101353" cy="3076015"/>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7402"/>
          <a:stretch/>
        </p:blipFill>
        <p:spPr>
          <a:xfrm>
            <a:off x="7223896" y="3784004"/>
            <a:ext cx="4669018" cy="2892414"/>
          </a:xfrm>
          <a:prstGeom prst="rect">
            <a:avLst/>
          </a:prstGeom>
        </p:spPr>
      </p:pic>
    </p:spTree>
    <p:extLst>
      <p:ext uri="{BB962C8B-B14F-4D97-AF65-F5344CB8AC3E}">
        <p14:creationId xmlns:p14="http://schemas.microsoft.com/office/powerpoint/2010/main" val="3119870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42873" y="449481"/>
            <a:ext cx="9976338" cy="840166"/>
          </a:xfrm>
        </p:spPr>
        <p:txBody>
          <a:bodyPr/>
          <a:lstStyle/>
          <a:p>
            <a:r>
              <a:rPr lang="zh-CN" altLang="en-US" sz="4000" dirty="0">
                <a:solidFill>
                  <a:srgbClr val="1F497D"/>
                </a:solidFill>
                <a:latin typeface="黑体" panose="02010609060101010101" pitchFamily="49" charset="-122"/>
                <a:ea typeface="黑体" panose="02010609060101010101" pitchFamily="49" charset="-122"/>
                <a:cs typeface="Arial" panose="020B0604020202020204" pitchFamily="34" charset="0"/>
              </a:rPr>
              <a:t>澳亚体外胚胎生产中心</a:t>
            </a:r>
            <a:r>
              <a:rPr lang="en-US" altLang="zh-CN" sz="4000" dirty="0">
                <a:solidFill>
                  <a:srgbClr val="1F497D"/>
                </a:solidFill>
                <a:latin typeface="黑体" panose="02010609060101010101" pitchFamily="49" charset="-122"/>
                <a:ea typeface="黑体" panose="02010609060101010101" pitchFamily="49" charset="-122"/>
                <a:cs typeface="Arial" panose="020B0604020202020204" pitchFamily="34" charset="0"/>
              </a:rPr>
              <a:t>—</a:t>
            </a:r>
            <a:r>
              <a:rPr lang="zh-CN" altLang="en-US" sz="4000" dirty="0">
                <a:solidFill>
                  <a:srgbClr val="1F497D"/>
                </a:solidFill>
                <a:latin typeface="黑体" panose="02010609060101010101" pitchFamily="49" charset="-122"/>
                <a:ea typeface="黑体" panose="02010609060101010101" pitchFamily="49" charset="-122"/>
                <a:cs typeface="Arial" panose="020B0604020202020204" pitchFamily="34" charset="0"/>
              </a:rPr>
              <a:t>培养实验室</a:t>
            </a:r>
            <a:br>
              <a:rPr lang="en-US" altLang="zh-CN" sz="4000"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AustAsia IVP center – IVF lab</a:t>
            </a:r>
            <a:endParaRPr lang="zh-CN" altLang="en-US" dirty="0">
              <a:solidFill>
                <a:srgbClr val="1F497D"/>
              </a:solidFill>
              <a:latin typeface="黑体" panose="02010609060101010101" pitchFamily="49" charset="-122"/>
              <a:ea typeface="黑体" panose="02010609060101010101" pitchFamily="49" charset="-122"/>
              <a:cs typeface="Arial" panose="020B0604020202020204" pitchFamily="34" charset="0"/>
            </a:endParaRP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3529" b="4905"/>
          <a:stretch/>
        </p:blipFill>
        <p:spPr>
          <a:xfrm>
            <a:off x="1159613" y="3736725"/>
            <a:ext cx="3746290" cy="2769647"/>
          </a:xfr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952" t="24153" r="9044" b="27542"/>
          <a:stretch/>
        </p:blipFill>
        <p:spPr>
          <a:xfrm>
            <a:off x="7060267" y="1427697"/>
            <a:ext cx="3972120" cy="26636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9407" y="3834579"/>
            <a:ext cx="3433265" cy="2573940"/>
          </a:xfrm>
          <a:prstGeom prst="rect">
            <a:avLst/>
          </a:prstGeom>
        </p:spPr>
      </p:pic>
      <p:pic>
        <p:nvPicPr>
          <p:cNvPr id="7" name="图片 6">
            <a:extLst>
              <a:ext uri="{FF2B5EF4-FFF2-40B4-BE49-F238E27FC236}">
                <a16:creationId xmlns:a16="http://schemas.microsoft.com/office/drawing/2014/main" id="{2890C573-9A55-4E90-8DB5-92E2188EC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9826" y="1427697"/>
            <a:ext cx="3713527" cy="2785145"/>
          </a:xfrm>
          <a:prstGeom prst="rect">
            <a:avLst/>
          </a:prstGeom>
        </p:spPr>
      </p:pic>
    </p:spTree>
    <p:extLst>
      <p:ext uri="{BB962C8B-B14F-4D97-AF65-F5344CB8AC3E}">
        <p14:creationId xmlns:p14="http://schemas.microsoft.com/office/powerpoint/2010/main" val="3630819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custDataLst>
              <p:tags r:id="rId1"/>
            </p:custDataLst>
            <p:extLst>
              <p:ext uri="{D42A27DB-BD31-4B8C-83A1-F6EECF244321}">
                <p14:modId xmlns:p14="http://schemas.microsoft.com/office/powerpoint/2010/main" val="3433302020"/>
              </p:ext>
            </p:extLst>
          </p:nvPr>
        </p:nvGraphicFramePr>
        <p:xfrm>
          <a:off x="838199" y="4048740"/>
          <a:ext cx="10515602" cy="2219642"/>
        </p:xfrm>
        <a:graphic>
          <a:graphicData uri="http://schemas.openxmlformats.org/drawingml/2006/table">
            <a:tbl>
              <a:tblPr>
                <a:tableStyleId>{5C22544A-7EE6-4342-B048-85BDC9FD1C3A}</a:tableStyleId>
              </a:tblPr>
              <a:tblGrid>
                <a:gridCol w="3294374">
                  <a:extLst>
                    <a:ext uri="{9D8B030D-6E8A-4147-A177-3AD203B41FA5}">
                      <a16:colId xmlns:a16="http://schemas.microsoft.com/office/drawing/2014/main" val="20000"/>
                    </a:ext>
                  </a:extLst>
                </a:gridCol>
                <a:gridCol w="2407076">
                  <a:extLst>
                    <a:ext uri="{9D8B030D-6E8A-4147-A177-3AD203B41FA5}">
                      <a16:colId xmlns:a16="http://schemas.microsoft.com/office/drawing/2014/main" val="20001"/>
                    </a:ext>
                  </a:extLst>
                </a:gridCol>
                <a:gridCol w="2407076">
                  <a:extLst>
                    <a:ext uri="{9D8B030D-6E8A-4147-A177-3AD203B41FA5}">
                      <a16:colId xmlns:a16="http://schemas.microsoft.com/office/drawing/2014/main" val="20002"/>
                    </a:ext>
                  </a:extLst>
                </a:gridCol>
                <a:gridCol w="2407076">
                  <a:extLst>
                    <a:ext uri="{9D8B030D-6E8A-4147-A177-3AD203B41FA5}">
                      <a16:colId xmlns:a16="http://schemas.microsoft.com/office/drawing/2014/main" val="20003"/>
                    </a:ext>
                  </a:extLst>
                </a:gridCol>
              </a:tblGrid>
              <a:tr h="649605">
                <a:tc>
                  <a:txBody>
                    <a:bodyPr/>
                    <a:lstStyle/>
                    <a:p>
                      <a:pPr algn="ctr" fontAlgn="b"/>
                      <a:r>
                        <a:rPr lang="zh-CN" altLang="en-US" sz="2400" b="0" i="0" u="none" strike="noStrike" kern="1200" dirty="0">
                          <a:solidFill>
                            <a:schemeClr val="dk1"/>
                          </a:solidFill>
                          <a:effectLst/>
                          <a:latin typeface="黑体" panose="02010609060101010101" pitchFamily="49" charset="-122"/>
                          <a:ea typeface="黑体" panose="02010609060101010101" pitchFamily="49" charset="-122"/>
                          <a:cs typeface="Arial Unicode MS" panose="020B0604020202020204" pitchFamily="34" charset="-122"/>
                        </a:rPr>
                        <a:t>移植受胎率 </a:t>
                      </a:r>
                      <a:r>
                        <a:rPr lang="en-US" altLang="zh-CN"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CR</a:t>
                      </a:r>
                      <a:endParaRPr lang="zh-CN" altLang="en-US"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w="12700" cmpd="sng">
                      <a:noFill/>
                    </a:lnL>
                    <a:lnR w="12700" cmpd="sng">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CN" altLang="en-US" sz="2400" b="0" i="0" u="none" strike="noStrike" kern="1200" dirty="0">
                          <a:solidFill>
                            <a:schemeClr val="dk1"/>
                          </a:solidFill>
                          <a:effectLst/>
                          <a:latin typeface="黑体" panose="02010609060101010101" pitchFamily="49" charset="-122"/>
                          <a:ea typeface="黑体" panose="02010609060101010101" pitchFamily="49" charset="-122"/>
                          <a:cs typeface="Arial Unicode MS" panose="020B0604020202020204" pitchFamily="34" charset="-122"/>
                        </a:rPr>
                        <a:t>鲜胚 </a:t>
                      </a:r>
                      <a:r>
                        <a:rPr lang="en-US" altLang="zh-CN"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Fresh</a:t>
                      </a:r>
                      <a:endParaRPr lang="zh-CN" altLang="en-US"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w="12700" cmpd="sng">
                      <a:noFill/>
                    </a:lnL>
                    <a:lnR w="12700" cmpd="sng">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CN" altLang="en-US" sz="2400" b="0" i="0" u="none" strike="noStrike" kern="1200" dirty="0">
                          <a:solidFill>
                            <a:schemeClr val="dk1"/>
                          </a:solidFill>
                          <a:effectLst/>
                          <a:latin typeface="黑体" panose="02010609060101010101" pitchFamily="49" charset="-122"/>
                          <a:ea typeface="黑体" panose="02010609060101010101" pitchFamily="49" charset="-122"/>
                          <a:cs typeface="Arial Unicode MS" panose="020B0604020202020204" pitchFamily="34" charset="-122"/>
                        </a:rPr>
                        <a:t>冻胚 </a:t>
                      </a:r>
                      <a:r>
                        <a:rPr lang="en-US" altLang="zh-CN"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Frozen</a:t>
                      </a:r>
                      <a:endParaRPr lang="zh-CN" altLang="en-US"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w="12700" cmpd="sng">
                      <a:noFill/>
                    </a:lnL>
                    <a:lnR w="12700" cmpd="sng">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CN" altLang="en-US" sz="2400" b="0" i="0" u="none" strike="noStrike" kern="1200" dirty="0">
                          <a:solidFill>
                            <a:schemeClr val="dk1"/>
                          </a:solidFill>
                          <a:effectLst/>
                          <a:latin typeface="黑体" panose="02010609060101010101" pitchFamily="49" charset="-122"/>
                          <a:ea typeface="黑体" panose="02010609060101010101" pitchFamily="49" charset="-122"/>
                          <a:cs typeface="Arial Unicode MS" panose="020B0604020202020204" pitchFamily="34" charset="-122"/>
                        </a:rPr>
                        <a:t>总计 </a:t>
                      </a:r>
                      <a:r>
                        <a:rPr lang="en-US" altLang="zh-CN"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Total</a:t>
                      </a:r>
                      <a:r>
                        <a:rPr lang="zh-CN" altLang="en-US"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 </a:t>
                      </a:r>
                    </a:p>
                  </a:txBody>
                  <a:tcPr marL="9525" marR="9525" marT="9525" marB="0" anchor="ctr">
                    <a:lnL w="12700" cmpd="sng">
                      <a:noFill/>
                    </a:lnL>
                    <a:lnR w="12700" cmpd="sng">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2867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CN" altLang="en-US" sz="2400" b="0" i="0" u="none" strike="noStrike" kern="1200" dirty="0">
                          <a:solidFill>
                            <a:schemeClr val="dk1"/>
                          </a:solidFill>
                          <a:effectLst/>
                          <a:latin typeface="黑体" panose="02010609060101010101" pitchFamily="49" charset="-122"/>
                          <a:ea typeface="黑体" panose="02010609060101010101" pitchFamily="49" charset="-122"/>
                          <a:cs typeface="Arial Unicode MS" panose="020B0604020202020204" pitchFamily="34" charset="-122"/>
                        </a:rPr>
                        <a:t>初检受胎率，</a:t>
                      </a:r>
                      <a:r>
                        <a:rPr lang="en-US" altLang="zh-CN" sz="2400" b="0" i="0" u="none" strike="noStrike" kern="1200" dirty="0">
                          <a:solidFill>
                            <a:schemeClr val="dk1"/>
                          </a:solidFill>
                          <a:effectLst/>
                          <a:latin typeface="黑体" panose="02010609060101010101" pitchFamily="49" charset="-122"/>
                          <a:ea typeface="黑体" panose="02010609060101010101" pitchFamily="49" charset="-122"/>
                          <a:cs typeface="Arial Unicode MS" panose="020B0604020202020204" pitchFamily="34" charset="-122"/>
                        </a:rPr>
                        <a:t>% </a:t>
                      </a:r>
                      <a:br>
                        <a:rPr lang="en-US" altLang="zh-CN" sz="2400" b="0" i="0" u="none" strike="noStrike" kern="1200" dirty="0">
                          <a:solidFill>
                            <a:schemeClr val="dk1"/>
                          </a:solidFill>
                          <a:effectLst/>
                          <a:latin typeface="黑体" panose="02010609060101010101" pitchFamily="49" charset="-122"/>
                          <a:ea typeface="黑体" panose="02010609060101010101" pitchFamily="49" charset="-122"/>
                          <a:cs typeface="Arial Unicode MS" panose="020B0604020202020204" pitchFamily="34" charset="-122"/>
                        </a:rPr>
                      </a:br>
                      <a:r>
                        <a:rPr lang="en-US" altLang="zh-CN"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CR of 38 days</a:t>
                      </a:r>
                      <a:endParaRPr lang="zh-CN" altLang="en-US"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w="12700" cmpd="sng">
                      <a:noFill/>
                    </a:lnL>
                    <a:lnR w="12700" cmpd="sng">
                      <a:noFill/>
                    </a:lnR>
                    <a:lnT w="38100"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899160" rtl="0" eaLnBrk="1" latinLnBrk="0" hangingPunct="1">
                        <a:defRPr sz="1765" kern="1200">
                          <a:solidFill>
                            <a:schemeClr val="dk1"/>
                          </a:solidFill>
                          <a:latin typeface="Calibri" panose="020F0502020204030204"/>
                        </a:defRPr>
                      </a:lvl1pPr>
                      <a:lvl2pPr marL="449580" algn="l" defTabSz="899160" rtl="0" eaLnBrk="1" latinLnBrk="0" hangingPunct="1">
                        <a:defRPr sz="1765" kern="1200">
                          <a:solidFill>
                            <a:schemeClr val="dk1"/>
                          </a:solidFill>
                          <a:latin typeface="Calibri" panose="020F0502020204030204"/>
                        </a:defRPr>
                      </a:lvl2pPr>
                      <a:lvl3pPr marL="899160" algn="l" defTabSz="899160" rtl="0" eaLnBrk="1" latinLnBrk="0" hangingPunct="1">
                        <a:defRPr sz="1765" kern="1200">
                          <a:solidFill>
                            <a:schemeClr val="dk1"/>
                          </a:solidFill>
                          <a:latin typeface="Calibri" panose="020F0502020204030204"/>
                        </a:defRPr>
                      </a:lvl3pPr>
                      <a:lvl4pPr marL="1348740" algn="l" defTabSz="899160" rtl="0" eaLnBrk="1" latinLnBrk="0" hangingPunct="1">
                        <a:defRPr sz="1765" kern="1200">
                          <a:solidFill>
                            <a:schemeClr val="dk1"/>
                          </a:solidFill>
                          <a:latin typeface="Calibri" panose="020F0502020204030204"/>
                        </a:defRPr>
                      </a:lvl4pPr>
                      <a:lvl5pPr marL="1797685" algn="l" defTabSz="899160" rtl="0" eaLnBrk="1" latinLnBrk="0" hangingPunct="1">
                        <a:defRPr sz="1765" kern="1200">
                          <a:solidFill>
                            <a:schemeClr val="dk1"/>
                          </a:solidFill>
                          <a:latin typeface="Calibri" panose="020F0502020204030204"/>
                        </a:defRPr>
                      </a:lvl5pPr>
                      <a:lvl6pPr marL="2247265" algn="l" defTabSz="899160" rtl="0" eaLnBrk="1" latinLnBrk="0" hangingPunct="1">
                        <a:defRPr sz="1765" kern="1200">
                          <a:solidFill>
                            <a:schemeClr val="dk1"/>
                          </a:solidFill>
                          <a:latin typeface="Calibri" panose="020F0502020204030204"/>
                        </a:defRPr>
                      </a:lvl6pPr>
                      <a:lvl7pPr marL="2696845" algn="l" defTabSz="899160" rtl="0" eaLnBrk="1" latinLnBrk="0" hangingPunct="1">
                        <a:defRPr sz="1765" kern="1200">
                          <a:solidFill>
                            <a:schemeClr val="dk1"/>
                          </a:solidFill>
                          <a:latin typeface="Calibri" panose="020F0502020204030204"/>
                        </a:defRPr>
                      </a:lvl7pPr>
                      <a:lvl8pPr marL="3146425" algn="l" defTabSz="899160" rtl="0" eaLnBrk="1" latinLnBrk="0" hangingPunct="1">
                        <a:defRPr sz="1765" kern="1200">
                          <a:solidFill>
                            <a:schemeClr val="dk1"/>
                          </a:solidFill>
                          <a:latin typeface="Calibri" panose="020F0502020204030204"/>
                        </a:defRPr>
                      </a:lvl8pPr>
                      <a:lvl9pPr marL="3596005" algn="l" defTabSz="899160" rtl="0" eaLnBrk="1" latinLnBrk="0" hangingPunct="1">
                        <a:defRPr sz="1765" kern="1200">
                          <a:solidFill>
                            <a:schemeClr val="dk1"/>
                          </a:solidFill>
                          <a:latin typeface="Calibri" panose="020F0502020204030204"/>
                        </a:defRPr>
                      </a:lvl9pPr>
                    </a:lstStyle>
                    <a:p>
                      <a:pPr algn="ctr" defTabSz="914400" fontAlgn="b">
                        <a:buClrTx/>
                        <a:buSzTx/>
                        <a:buFontTx/>
                      </a:pPr>
                      <a:r>
                        <a:rPr lang="en-US" altLang="zh-CN" sz="2400" b="0" i="0" dirty="0">
                          <a:solidFill>
                            <a:schemeClr val="tx1"/>
                          </a:solidFill>
                          <a:effectLst/>
                          <a:latin typeface="Arial Unicode MS" panose="020B0604020202020204" pitchFamily="34" charset="-122"/>
                          <a:ea typeface="Arial Unicode MS" panose="020B0604020202020204" pitchFamily="34" charset="-122"/>
                        </a:rPr>
                        <a:t>57.45%</a:t>
                      </a:r>
                    </a:p>
                    <a:p>
                      <a:pPr algn="ctr" defTabSz="914400" fontAlgn="b">
                        <a:buClrTx/>
                        <a:buSzTx/>
                        <a:buFontTx/>
                      </a:pPr>
                      <a:r>
                        <a:rPr lang="en-US" altLang="zh-CN" sz="2400" b="0" i="0" dirty="0">
                          <a:solidFill>
                            <a:schemeClr val="tx1"/>
                          </a:solidFill>
                          <a:effectLst/>
                          <a:latin typeface="Arial Unicode MS" panose="020B0604020202020204" pitchFamily="34" charset="-122"/>
                          <a:ea typeface="Arial Unicode MS" panose="020B0604020202020204" pitchFamily="34" charset="-122"/>
                        </a:rPr>
                        <a:t>（1114/1939）</a:t>
                      </a:r>
                    </a:p>
                  </a:txBody>
                  <a:tcPr marL="9842" marR="9842" marT="9842" marB="0" anchor="ctr">
                    <a:lnL w="12700" cmpd="sng">
                      <a:noFill/>
                    </a:lnL>
                    <a:lnR w="12700" cmpd="sng">
                      <a:noFill/>
                    </a:lnR>
                    <a:lnT w="38100"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899160" rtl="0" eaLnBrk="1" latinLnBrk="0" hangingPunct="1">
                        <a:defRPr sz="1765" kern="1200">
                          <a:solidFill>
                            <a:schemeClr val="dk1"/>
                          </a:solidFill>
                          <a:latin typeface="Calibri" panose="020F0502020204030204"/>
                        </a:defRPr>
                      </a:lvl1pPr>
                      <a:lvl2pPr marL="449580" algn="l" defTabSz="899160" rtl="0" eaLnBrk="1" latinLnBrk="0" hangingPunct="1">
                        <a:defRPr sz="1765" kern="1200">
                          <a:solidFill>
                            <a:schemeClr val="dk1"/>
                          </a:solidFill>
                          <a:latin typeface="Calibri" panose="020F0502020204030204"/>
                        </a:defRPr>
                      </a:lvl2pPr>
                      <a:lvl3pPr marL="899160" algn="l" defTabSz="899160" rtl="0" eaLnBrk="1" latinLnBrk="0" hangingPunct="1">
                        <a:defRPr sz="1765" kern="1200">
                          <a:solidFill>
                            <a:schemeClr val="dk1"/>
                          </a:solidFill>
                          <a:latin typeface="Calibri" panose="020F0502020204030204"/>
                        </a:defRPr>
                      </a:lvl3pPr>
                      <a:lvl4pPr marL="1348740" algn="l" defTabSz="899160" rtl="0" eaLnBrk="1" latinLnBrk="0" hangingPunct="1">
                        <a:defRPr sz="1765" kern="1200">
                          <a:solidFill>
                            <a:schemeClr val="dk1"/>
                          </a:solidFill>
                          <a:latin typeface="Calibri" panose="020F0502020204030204"/>
                        </a:defRPr>
                      </a:lvl4pPr>
                      <a:lvl5pPr marL="1797685" algn="l" defTabSz="899160" rtl="0" eaLnBrk="1" latinLnBrk="0" hangingPunct="1">
                        <a:defRPr sz="1765" kern="1200">
                          <a:solidFill>
                            <a:schemeClr val="dk1"/>
                          </a:solidFill>
                          <a:latin typeface="Calibri" panose="020F0502020204030204"/>
                        </a:defRPr>
                      </a:lvl5pPr>
                      <a:lvl6pPr marL="2247265" algn="l" defTabSz="899160" rtl="0" eaLnBrk="1" latinLnBrk="0" hangingPunct="1">
                        <a:defRPr sz="1765" kern="1200">
                          <a:solidFill>
                            <a:schemeClr val="dk1"/>
                          </a:solidFill>
                          <a:latin typeface="Calibri" panose="020F0502020204030204"/>
                        </a:defRPr>
                      </a:lvl6pPr>
                      <a:lvl7pPr marL="2696845" algn="l" defTabSz="899160" rtl="0" eaLnBrk="1" latinLnBrk="0" hangingPunct="1">
                        <a:defRPr sz="1765" kern="1200">
                          <a:solidFill>
                            <a:schemeClr val="dk1"/>
                          </a:solidFill>
                          <a:latin typeface="Calibri" panose="020F0502020204030204"/>
                        </a:defRPr>
                      </a:lvl7pPr>
                      <a:lvl8pPr marL="3146425" algn="l" defTabSz="899160" rtl="0" eaLnBrk="1" latinLnBrk="0" hangingPunct="1">
                        <a:defRPr sz="1765" kern="1200">
                          <a:solidFill>
                            <a:schemeClr val="dk1"/>
                          </a:solidFill>
                          <a:latin typeface="Calibri" panose="020F0502020204030204"/>
                        </a:defRPr>
                      </a:lvl8pPr>
                      <a:lvl9pPr marL="3596005" algn="l" defTabSz="899160" rtl="0" eaLnBrk="1" latinLnBrk="0" hangingPunct="1">
                        <a:defRPr sz="1765" kern="1200">
                          <a:solidFill>
                            <a:schemeClr val="dk1"/>
                          </a:solidFill>
                          <a:latin typeface="Calibri" panose="020F0502020204030204"/>
                        </a:defRPr>
                      </a:lvl9pPr>
                    </a:lstStyle>
                    <a:p>
                      <a:pPr algn="ctr" defTabSz="914400" fontAlgn="b">
                        <a:buClrTx/>
                        <a:buSzTx/>
                        <a:buFontTx/>
                      </a:pPr>
                      <a:r>
                        <a:rPr lang="en-US" altLang="zh-CN" sz="2400" b="0" i="0" dirty="0">
                          <a:solidFill>
                            <a:schemeClr val="tx1"/>
                          </a:solidFill>
                          <a:effectLst/>
                          <a:latin typeface="Arial Unicode MS" panose="020B0604020202020204" pitchFamily="34" charset="-122"/>
                          <a:ea typeface="Arial Unicode MS" panose="020B0604020202020204" pitchFamily="34" charset="-122"/>
                        </a:rPr>
                        <a:t>51.20% </a:t>
                      </a:r>
                    </a:p>
                    <a:p>
                      <a:pPr algn="ctr" defTabSz="914400" fontAlgn="b">
                        <a:buClrTx/>
                        <a:buSzTx/>
                        <a:buFontTx/>
                      </a:pPr>
                      <a:r>
                        <a:rPr lang="en-US" altLang="zh-CN" sz="2400" b="0" i="0" dirty="0">
                          <a:solidFill>
                            <a:schemeClr val="tx1"/>
                          </a:solidFill>
                          <a:effectLst/>
                          <a:latin typeface="Arial Unicode MS" panose="020B0604020202020204" pitchFamily="34" charset="-122"/>
                          <a:ea typeface="Arial Unicode MS" panose="020B0604020202020204" pitchFamily="34" charset="-122"/>
                        </a:rPr>
                        <a:t>（5638/11011）</a:t>
                      </a:r>
                    </a:p>
                  </a:txBody>
                  <a:tcPr marL="9842" marR="9842" marT="9842" marB="0" anchor="ctr">
                    <a:lnL w="12700" cmpd="sng">
                      <a:noFill/>
                    </a:lnL>
                    <a:lnR w="12700" cmpd="sng">
                      <a:noFill/>
                    </a:lnR>
                    <a:lnT w="38100"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899160" rtl="0" eaLnBrk="1" latinLnBrk="0" hangingPunct="1">
                        <a:defRPr sz="1765" kern="1200">
                          <a:solidFill>
                            <a:schemeClr val="dk1"/>
                          </a:solidFill>
                          <a:latin typeface="Calibri" panose="020F0502020204030204"/>
                        </a:defRPr>
                      </a:lvl1pPr>
                      <a:lvl2pPr marL="449580" algn="l" defTabSz="899160" rtl="0" eaLnBrk="1" latinLnBrk="0" hangingPunct="1">
                        <a:defRPr sz="1765" kern="1200">
                          <a:solidFill>
                            <a:schemeClr val="dk1"/>
                          </a:solidFill>
                          <a:latin typeface="Calibri" panose="020F0502020204030204"/>
                        </a:defRPr>
                      </a:lvl2pPr>
                      <a:lvl3pPr marL="899160" algn="l" defTabSz="899160" rtl="0" eaLnBrk="1" latinLnBrk="0" hangingPunct="1">
                        <a:defRPr sz="1765" kern="1200">
                          <a:solidFill>
                            <a:schemeClr val="dk1"/>
                          </a:solidFill>
                          <a:latin typeface="Calibri" panose="020F0502020204030204"/>
                        </a:defRPr>
                      </a:lvl3pPr>
                      <a:lvl4pPr marL="1348740" algn="l" defTabSz="899160" rtl="0" eaLnBrk="1" latinLnBrk="0" hangingPunct="1">
                        <a:defRPr sz="1765" kern="1200">
                          <a:solidFill>
                            <a:schemeClr val="dk1"/>
                          </a:solidFill>
                          <a:latin typeface="Calibri" panose="020F0502020204030204"/>
                        </a:defRPr>
                      </a:lvl4pPr>
                      <a:lvl5pPr marL="1797685" algn="l" defTabSz="899160" rtl="0" eaLnBrk="1" latinLnBrk="0" hangingPunct="1">
                        <a:defRPr sz="1765" kern="1200">
                          <a:solidFill>
                            <a:schemeClr val="dk1"/>
                          </a:solidFill>
                          <a:latin typeface="Calibri" panose="020F0502020204030204"/>
                        </a:defRPr>
                      </a:lvl5pPr>
                      <a:lvl6pPr marL="2247265" algn="l" defTabSz="899160" rtl="0" eaLnBrk="1" latinLnBrk="0" hangingPunct="1">
                        <a:defRPr sz="1765" kern="1200">
                          <a:solidFill>
                            <a:schemeClr val="dk1"/>
                          </a:solidFill>
                          <a:latin typeface="Calibri" panose="020F0502020204030204"/>
                        </a:defRPr>
                      </a:lvl6pPr>
                      <a:lvl7pPr marL="2696845" algn="l" defTabSz="899160" rtl="0" eaLnBrk="1" latinLnBrk="0" hangingPunct="1">
                        <a:defRPr sz="1765" kern="1200">
                          <a:solidFill>
                            <a:schemeClr val="dk1"/>
                          </a:solidFill>
                          <a:latin typeface="Calibri" panose="020F0502020204030204"/>
                        </a:defRPr>
                      </a:lvl7pPr>
                      <a:lvl8pPr marL="3146425" algn="l" defTabSz="899160" rtl="0" eaLnBrk="1" latinLnBrk="0" hangingPunct="1">
                        <a:defRPr sz="1765" kern="1200">
                          <a:solidFill>
                            <a:schemeClr val="dk1"/>
                          </a:solidFill>
                          <a:latin typeface="Calibri" panose="020F0502020204030204"/>
                        </a:defRPr>
                      </a:lvl8pPr>
                      <a:lvl9pPr marL="3596005" algn="l" defTabSz="899160" rtl="0" eaLnBrk="1" latinLnBrk="0" hangingPunct="1">
                        <a:defRPr sz="1765" kern="1200">
                          <a:solidFill>
                            <a:schemeClr val="dk1"/>
                          </a:solidFill>
                          <a:latin typeface="Calibri" panose="020F0502020204030204"/>
                        </a:defRPr>
                      </a:lvl9pPr>
                    </a:lstStyle>
                    <a:p>
                      <a:pPr algn="ctr" defTabSz="914400" fontAlgn="b">
                        <a:buClrTx/>
                        <a:buSzTx/>
                        <a:buFontTx/>
                      </a:pPr>
                      <a:r>
                        <a:rPr lang="en-US" altLang="zh-CN" sz="2400" b="0" i="0" dirty="0">
                          <a:solidFill>
                            <a:schemeClr val="tx1"/>
                          </a:solidFill>
                          <a:effectLst/>
                          <a:latin typeface="Arial Unicode MS" panose="020B0604020202020204" pitchFamily="34" charset="-122"/>
                          <a:ea typeface="Arial Unicode MS" panose="020B0604020202020204" pitchFamily="34" charset="-122"/>
                        </a:rPr>
                        <a:t>52.14%（6752/12950）</a:t>
                      </a:r>
                    </a:p>
                  </a:txBody>
                  <a:tcPr marL="9842" marR="9842" marT="9842" marB="0" anchor="ctr">
                    <a:lnL w="12700" cmpd="sng">
                      <a:noFill/>
                    </a:lnL>
                    <a:lnR w="12700" cmpd="sng">
                      <a:noFill/>
                    </a:lnR>
                    <a:lnT w="38100"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272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CN" altLang="en-US" sz="2400" b="0" i="0" u="none" strike="noStrike" kern="1200" dirty="0">
                          <a:solidFill>
                            <a:schemeClr val="dk1"/>
                          </a:solidFill>
                          <a:effectLst/>
                          <a:latin typeface="黑体" panose="02010609060101010101" pitchFamily="49" charset="-122"/>
                          <a:ea typeface="黑体" panose="02010609060101010101" pitchFamily="49" charset="-122"/>
                          <a:cs typeface="Arial Unicode MS" panose="020B0604020202020204" pitchFamily="34" charset="-122"/>
                        </a:rPr>
                        <a:t>复检受胎率，</a:t>
                      </a:r>
                      <a:r>
                        <a:rPr lang="en-US" altLang="zh-CN" sz="2400" b="0" i="0" u="none" strike="noStrike" kern="1200" dirty="0">
                          <a:solidFill>
                            <a:schemeClr val="dk1"/>
                          </a:solidFill>
                          <a:effectLst/>
                          <a:latin typeface="黑体" panose="02010609060101010101" pitchFamily="49" charset="-122"/>
                          <a:ea typeface="黑体" panose="02010609060101010101" pitchFamily="49" charset="-122"/>
                          <a:cs typeface="Arial Unicode MS" panose="020B0604020202020204" pitchFamily="34" charset="-122"/>
                        </a:rPr>
                        <a:t>%</a:t>
                      </a:r>
                      <a:br>
                        <a:rPr lang="en-US" altLang="zh-CN" sz="2400" b="0" i="0" u="none" strike="noStrike" kern="1200" dirty="0">
                          <a:solidFill>
                            <a:schemeClr val="dk1"/>
                          </a:solidFill>
                          <a:effectLst/>
                          <a:latin typeface="黑体" panose="02010609060101010101" pitchFamily="49" charset="-122"/>
                          <a:ea typeface="黑体" panose="02010609060101010101" pitchFamily="49" charset="-122"/>
                          <a:cs typeface="Arial Unicode MS" panose="020B0604020202020204" pitchFamily="34" charset="-122"/>
                        </a:rPr>
                      </a:br>
                      <a:r>
                        <a:rPr lang="en-US" altLang="zh-CN"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CR of 83 days</a:t>
                      </a:r>
                      <a:endParaRPr lang="zh-CN" altLang="en-US"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w="12700" cmpd="sng">
                      <a:noFill/>
                    </a:lnL>
                    <a:lnR w="12700" cmpd="sng">
                      <a:noFill/>
                    </a:lnR>
                    <a:lnT w="12700" cmpd="sng">
                      <a:noFill/>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99160" rtl="0" eaLnBrk="1" latinLnBrk="0" hangingPunct="1">
                        <a:defRPr sz="1765" kern="1200">
                          <a:solidFill>
                            <a:schemeClr val="dk1"/>
                          </a:solidFill>
                          <a:latin typeface="Calibri" panose="020F0502020204030204"/>
                        </a:defRPr>
                      </a:lvl1pPr>
                      <a:lvl2pPr marL="449580" algn="l" defTabSz="899160" rtl="0" eaLnBrk="1" latinLnBrk="0" hangingPunct="1">
                        <a:defRPr sz="1765" kern="1200">
                          <a:solidFill>
                            <a:schemeClr val="dk1"/>
                          </a:solidFill>
                          <a:latin typeface="Calibri" panose="020F0502020204030204"/>
                        </a:defRPr>
                      </a:lvl2pPr>
                      <a:lvl3pPr marL="899160" algn="l" defTabSz="899160" rtl="0" eaLnBrk="1" latinLnBrk="0" hangingPunct="1">
                        <a:defRPr sz="1765" kern="1200">
                          <a:solidFill>
                            <a:schemeClr val="dk1"/>
                          </a:solidFill>
                          <a:latin typeface="Calibri" panose="020F0502020204030204"/>
                        </a:defRPr>
                      </a:lvl3pPr>
                      <a:lvl4pPr marL="1348740" algn="l" defTabSz="899160" rtl="0" eaLnBrk="1" latinLnBrk="0" hangingPunct="1">
                        <a:defRPr sz="1765" kern="1200">
                          <a:solidFill>
                            <a:schemeClr val="dk1"/>
                          </a:solidFill>
                          <a:latin typeface="Calibri" panose="020F0502020204030204"/>
                        </a:defRPr>
                      </a:lvl4pPr>
                      <a:lvl5pPr marL="1797685" algn="l" defTabSz="899160" rtl="0" eaLnBrk="1" latinLnBrk="0" hangingPunct="1">
                        <a:defRPr sz="1765" kern="1200">
                          <a:solidFill>
                            <a:schemeClr val="dk1"/>
                          </a:solidFill>
                          <a:latin typeface="Calibri" panose="020F0502020204030204"/>
                        </a:defRPr>
                      </a:lvl5pPr>
                      <a:lvl6pPr marL="2247265" algn="l" defTabSz="899160" rtl="0" eaLnBrk="1" latinLnBrk="0" hangingPunct="1">
                        <a:defRPr sz="1765" kern="1200">
                          <a:solidFill>
                            <a:schemeClr val="dk1"/>
                          </a:solidFill>
                          <a:latin typeface="Calibri" panose="020F0502020204030204"/>
                        </a:defRPr>
                      </a:lvl6pPr>
                      <a:lvl7pPr marL="2696845" algn="l" defTabSz="899160" rtl="0" eaLnBrk="1" latinLnBrk="0" hangingPunct="1">
                        <a:defRPr sz="1765" kern="1200">
                          <a:solidFill>
                            <a:schemeClr val="dk1"/>
                          </a:solidFill>
                          <a:latin typeface="Calibri" panose="020F0502020204030204"/>
                        </a:defRPr>
                      </a:lvl7pPr>
                      <a:lvl8pPr marL="3146425" algn="l" defTabSz="899160" rtl="0" eaLnBrk="1" latinLnBrk="0" hangingPunct="1">
                        <a:defRPr sz="1765" kern="1200">
                          <a:solidFill>
                            <a:schemeClr val="dk1"/>
                          </a:solidFill>
                          <a:latin typeface="Calibri" panose="020F0502020204030204"/>
                        </a:defRPr>
                      </a:lvl8pPr>
                      <a:lvl9pPr marL="3596005" algn="l" defTabSz="899160" rtl="0" eaLnBrk="1" latinLnBrk="0" hangingPunct="1">
                        <a:defRPr sz="1765" kern="1200">
                          <a:solidFill>
                            <a:schemeClr val="dk1"/>
                          </a:solidFill>
                          <a:latin typeface="Calibri" panose="020F0502020204030204"/>
                        </a:defRPr>
                      </a:lvl9pPr>
                    </a:lstStyle>
                    <a:p>
                      <a:pPr algn="ctr" defTabSz="914400" fontAlgn="b">
                        <a:buClrTx/>
                        <a:buSzTx/>
                        <a:buFontTx/>
                      </a:pPr>
                      <a:r>
                        <a:rPr lang="en-US" altLang="zh-CN" sz="2400" b="0" i="0" dirty="0">
                          <a:solidFill>
                            <a:schemeClr val="tx1"/>
                          </a:solidFill>
                          <a:effectLst/>
                          <a:latin typeface="Arial Unicode MS" panose="020B0604020202020204" pitchFamily="34" charset="-122"/>
                          <a:ea typeface="Arial Unicode MS" panose="020B0604020202020204" pitchFamily="34" charset="-122"/>
                        </a:rPr>
                        <a:t>48.89% </a:t>
                      </a:r>
                    </a:p>
                    <a:p>
                      <a:pPr algn="ctr" defTabSz="914400" fontAlgn="b">
                        <a:buClrTx/>
                        <a:buSzTx/>
                        <a:buFontTx/>
                      </a:pPr>
                      <a:r>
                        <a:rPr lang="en-US" altLang="zh-CN" sz="2400" b="0" i="0" dirty="0">
                          <a:solidFill>
                            <a:schemeClr val="tx1"/>
                          </a:solidFill>
                          <a:effectLst/>
                          <a:latin typeface="Arial Unicode MS" panose="020B0604020202020204" pitchFamily="34" charset="-122"/>
                          <a:ea typeface="Arial Unicode MS" panose="020B0604020202020204" pitchFamily="34" charset="-122"/>
                        </a:rPr>
                        <a:t>（948/1939）</a:t>
                      </a:r>
                    </a:p>
                  </a:txBody>
                  <a:tcPr marL="9842" marR="9842" marT="9842" marB="0" anchor="ctr">
                    <a:lnL w="12700" cmpd="sng">
                      <a:noFill/>
                    </a:lnL>
                    <a:lnR w="12700" cmpd="sng">
                      <a:noFill/>
                    </a:lnR>
                    <a:lnT w="12700" cmpd="sng">
                      <a:noFill/>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99160" rtl="0" eaLnBrk="1" latinLnBrk="0" hangingPunct="1">
                        <a:defRPr sz="1765" kern="1200">
                          <a:solidFill>
                            <a:schemeClr val="dk1"/>
                          </a:solidFill>
                          <a:latin typeface="Calibri" panose="020F0502020204030204"/>
                        </a:defRPr>
                      </a:lvl1pPr>
                      <a:lvl2pPr marL="449580" algn="l" defTabSz="899160" rtl="0" eaLnBrk="1" latinLnBrk="0" hangingPunct="1">
                        <a:defRPr sz="1765" kern="1200">
                          <a:solidFill>
                            <a:schemeClr val="dk1"/>
                          </a:solidFill>
                          <a:latin typeface="Calibri" panose="020F0502020204030204"/>
                        </a:defRPr>
                      </a:lvl2pPr>
                      <a:lvl3pPr marL="899160" algn="l" defTabSz="899160" rtl="0" eaLnBrk="1" latinLnBrk="0" hangingPunct="1">
                        <a:defRPr sz="1765" kern="1200">
                          <a:solidFill>
                            <a:schemeClr val="dk1"/>
                          </a:solidFill>
                          <a:latin typeface="Calibri" panose="020F0502020204030204"/>
                        </a:defRPr>
                      </a:lvl3pPr>
                      <a:lvl4pPr marL="1348740" algn="l" defTabSz="899160" rtl="0" eaLnBrk="1" latinLnBrk="0" hangingPunct="1">
                        <a:defRPr sz="1765" kern="1200">
                          <a:solidFill>
                            <a:schemeClr val="dk1"/>
                          </a:solidFill>
                          <a:latin typeface="Calibri" panose="020F0502020204030204"/>
                        </a:defRPr>
                      </a:lvl4pPr>
                      <a:lvl5pPr marL="1797685" algn="l" defTabSz="899160" rtl="0" eaLnBrk="1" latinLnBrk="0" hangingPunct="1">
                        <a:defRPr sz="1765" kern="1200">
                          <a:solidFill>
                            <a:schemeClr val="dk1"/>
                          </a:solidFill>
                          <a:latin typeface="Calibri" panose="020F0502020204030204"/>
                        </a:defRPr>
                      </a:lvl5pPr>
                      <a:lvl6pPr marL="2247265" algn="l" defTabSz="899160" rtl="0" eaLnBrk="1" latinLnBrk="0" hangingPunct="1">
                        <a:defRPr sz="1765" kern="1200">
                          <a:solidFill>
                            <a:schemeClr val="dk1"/>
                          </a:solidFill>
                          <a:latin typeface="Calibri" panose="020F0502020204030204"/>
                        </a:defRPr>
                      </a:lvl6pPr>
                      <a:lvl7pPr marL="2696845" algn="l" defTabSz="899160" rtl="0" eaLnBrk="1" latinLnBrk="0" hangingPunct="1">
                        <a:defRPr sz="1765" kern="1200">
                          <a:solidFill>
                            <a:schemeClr val="dk1"/>
                          </a:solidFill>
                          <a:latin typeface="Calibri" panose="020F0502020204030204"/>
                        </a:defRPr>
                      </a:lvl7pPr>
                      <a:lvl8pPr marL="3146425" algn="l" defTabSz="899160" rtl="0" eaLnBrk="1" latinLnBrk="0" hangingPunct="1">
                        <a:defRPr sz="1765" kern="1200">
                          <a:solidFill>
                            <a:schemeClr val="dk1"/>
                          </a:solidFill>
                          <a:latin typeface="Calibri" panose="020F0502020204030204"/>
                        </a:defRPr>
                      </a:lvl8pPr>
                      <a:lvl9pPr marL="3596005" algn="l" defTabSz="899160" rtl="0" eaLnBrk="1" latinLnBrk="0" hangingPunct="1">
                        <a:defRPr sz="1765" kern="1200">
                          <a:solidFill>
                            <a:schemeClr val="dk1"/>
                          </a:solidFill>
                          <a:latin typeface="Calibri" panose="020F0502020204030204"/>
                        </a:defRPr>
                      </a:lvl9pPr>
                    </a:lstStyle>
                    <a:p>
                      <a:pPr algn="ctr" defTabSz="914400" fontAlgn="b">
                        <a:buClrTx/>
                        <a:buSzTx/>
                        <a:buFontTx/>
                      </a:pPr>
                      <a:r>
                        <a:rPr lang="en-US" altLang="zh-CN" sz="2400" b="0" i="0" dirty="0">
                          <a:solidFill>
                            <a:schemeClr val="tx1"/>
                          </a:solidFill>
                          <a:effectLst/>
                          <a:latin typeface="Arial Unicode MS" panose="020B0604020202020204" pitchFamily="34" charset="-122"/>
                          <a:ea typeface="Arial Unicode MS" panose="020B0604020202020204" pitchFamily="34" charset="-122"/>
                        </a:rPr>
                        <a:t>43.78% </a:t>
                      </a:r>
                    </a:p>
                    <a:p>
                      <a:pPr algn="ctr" defTabSz="914400" fontAlgn="b">
                        <a:buClrTx/>
                        <a:buSzTx/>
                        <a:buFontTx/>
                      </a:pPr>
                      <a:r>
                        <a:rPr lang="en-US" altLang="zh-CN" sz="2400" b="0" i="0" dirty="0">
                          <a:solidFill>
                            <a:schemeClr val="tx1"/>
                          </a:solidFill>
                          <a:effectLst/>
                          <a:latin typeface="Arial Unicode MS" panose="020B0604020202020204" pitchFamily="34" charset="-122"/>
                          <a:ea typeface="Arial Unicode MS" panose="020B0604020202020204" pitchFamily="34" charset="-122"/>
                        </a:rPr>
                        <a:t>（4821/11011）</a:t>
                      </a:r>
                    </a:p>
                  </a:txBody>
                  <a:tcPr marL="9842" marR="9842" marT="9842" marB="0" anchor="ctr">
                    <a:lnL w="12700" cmpd="sng">
                      <a:noFill/>
                    </a:lnL>
                    <a:lnR w="12700" cmpd="sng">
                      <a:noFill/>
                    </a:lnR>
                    <a:lnT w="12700" cmpd="sng">
                      <a:noFill/>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99160" rtl="0" eaLnBrk="1" latinLnBrk="0" hangingPunct="1">
                        <a:defRPr sz="1765" kern="1200">
                          <a:solidFill>
                            <a:schemeClr val="dk1"/>
                          </a:solidFill>
                          <a:latin typeface="Calibri" panose="020F0502020204030204"/>
                        </a:defRPr>
                      </a:lvl1pPr>
                      <a:lvl2pPr marL="449580" algn="l" defTabSz="899160" rtl="0" eaLnBrk="1" latinLnBrk="0" hangingPunct="1">
                        <a:defRPr sz="1765" kern="1200">
                          <a:solidFill>
                            <a:schemeClr val="dk1"/>
                          </a:solidFill>
                          <a:latin typeface="Calibri" panose="020F0502020204030204"/>
                        </a:defRPr>
                      </a:lvl2pPr>
                      <a:lvl3pPr marL="899160" algn="l" defTabSz="899160" rtl="0" eaLnBrk="1" latinLnBrk="0" hangingPunct="1">
                        <a:defRPr sz="1765" kern="1200">
                          <a:solidFill>
                            <a:schemeClr val="dk1"/>
                          </a:solidFill>
                          <a:latin typeface="Calibri" panose="020F0502020204030204"/>
                        </a:defRPr>
                      </a:lvl3pPr>
                      <a:lvl4pPr marL="1348740" algn="l" defTabSz="899160" rtl="0" eaLnBrk="1" latinLnBrk="0" hangingPunct="1">
                        <a:defRPr sz="1765" kern="1200">
                          <a:solidFill>
                            <a:schemeClr val="dk1"/>
                          </a:solidFill>
                          <a:latin typeface="Calibri" panose="020F0502020204030204"/>
                        </a:defRPr>
                      </a:lvl4pPr>
                      <a:lvl5pPr marL="1797685" algn="l" defTabSz="899160" rtl="0" eaLnBrk="1" latinLnBrk="0" hangingPunct="1">
                        <a:defRPr sz="1765" kern="1200">
                          <a:solidFill>
                            <a:schemeClr val="dk1"/>
                          </a:solidFill>
                          <a:latin typeface="Calibri" panose="020F0502020204030204"/>
                        </a:defRPr>
                      </a:lvl5pPr>
                      <a:lvl6pPr marL="2247265" algn="l" defTabSz="899160" rtl="0" eaLnBrk="1" latinLnBrk="0" hangingPunct="1">
                        <a:defRPr sz="1765" kern="1200">
                          <a:solidFill>
                            <a:schemeClr val="dk1"/>
                          </a:solidFill>
                          <a:latin typeface="Calibri" panose="020F0502020204030204"/>
                        </a:defRPr>
                      </a:lvl6pPr>
                      <a:lvl7pPr marL="2696845" algn="l" defTabSz="899160" rtl="0" eaLnBrk="1" latinLnBrk="0" hangingPunct="1">
                        <a:defRPr sz="1765" kern="1200">
                          <a:solidFill>
                            <a:schemeClr val="dk1"/>
                          </a:solidFill>
                          <a:latin typeface="Calibri" panose="020F0502020204030204"/>
                        </a:defRPr>
                      </a:lvl7pPr>
                      <a:lvl8pPr marL="3146425" algn="l" defTabSz="899160" rtl="0" eaLnBrk="1" latinLnBrk="0" hangingPunct="1">
                        <a:defRPr sz="1765" kern="1200">
                          <a:solidFill>
                            <a:schemeClr val="dk1"/>
                          </a:solidFill>
                          <a:latin typeface="Calibri" panose="020F0502020204030204"/>
                        </a:defRPr>
                      </a:lvl8pPr>
                      <a:lvl9pPr marL="3596005" algn="l" defTabSz="899160" rtl="0" eaLnBrk="1" latinLnBrk="0" hangingPunct="1">
                        <a:defRPr sz="1765" kern="1200">
                          <a:solidFill>
                            <a:schemeClr val="dk1"/>
                          </a:solidFill>
                          <a:latin typeface="Calibri" panose="020F0502020204030204"/>
                        </a:defRPr>
                      </a:lvl9pPr>
                    </a:lstStyle>
                    <a:p>
                      <a:pPr algn="ctr" defTabSz="914400" fontAlgn="b">
                        <a:buClrTx/>
                        <a:buSzTx/>
                        <a:buFontTx/>
                      </a:pPr>
                      <a:r>
                        <a:rPr lang="en-US" altLang="zh-CN" sz="2400" b="0" i="0" dirty="0">
                          <a:solidFill>
                            <a:schemeClr val="tx1"/>
                          </a:solidFill>
                          <a:effectLst/>
                          <a:latin typeface="Arial Unicode MS" panose="020B0604020202020204" pitchFamily="34" charset="-122"/>
                          <a:ea typeface="Arial Unicode MS" panose="020B0604020202020204" pitchFamily="34" charset="-122"/>
                        </a:rPr>
                        <a:t>44.55%（5769/12950）</a:t>
                      </a:r>
                    </a:p>
                  </a:txBody>
                  <a:tcPr marL="9842" marR="9842" marT="9842" marB="0" anchor="ctr">
                    <a:lnL w="12700" cmpd="sng">
                      <a:noFill/>
                    </a:lnL>
                    <a:lnR w="12700" cmpd="sng">
                      <a:noFill/>
                    </a:lnR>
                    <a:lnT w="12700" cmpd="sng">
                      <a:noFill/>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3" name="Text Placeholder 2"/>
          <p:cNvSpPr>
            <a:spLocks noGrp="1"/>
          </p:cNvSpPr>
          <p:nvPr>
            <p:ph type="body" sz="quarter" idx="13"/>
          </p:nvPr>
        </p:nvSpPr>
        <p:spPr/>
        <p:txBody>
          <a:bodyPr/>
          <a:lstStyle/>
          <a:p>
            <a:pPr>
              <a:lnSpc>
                <a:spcPct val="100000"/>
              </a:lnSpc>
              <a:spcBef>
                <a:spcPts val="0"/>
              </a:spcBef>
            </a:pPr>
            <a:r>
              <a:rPr lang="zh-CN" altLang="en-US" sz="4000" dirty="0">
                <a:solidFill>
                  <a:srgbClr val="1F497D"/>
                </a:solidFill>
                <a:latin typeface="黑体" panose="02010609060101010101" pitchFamily="49" charset="-122"/>
                <a:ea typeface="黑体" panose="02010609060101010101" pitchFamily="49" charset="-122"/>
              </a:rPr>
              <a:t>澳亚体外胚胎生产和移植情况</a:t>
            </a:r>
            <a:br>
              <a:rPr lang="en-US" altLang="zh-CN" sz="4400" dirty="0">
                <a:solidFill>
                  <a:srgbClr val="1F497D"/>
                </a:solidFill>
                <a:latin typeface="黑体" panose="02010609060101010101" pitchFamily="49" charset="-122"/>
                <a:ea typeface="黑体" panose="02010609060101010101" pitchFamily="49" charset="-122"/>
              </a:rPr>
            </a:br>
            <a:r>
              <a:rPr lang="en-US" altLang="zh-CN"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AustAsia embryo IVP and transfer</a:t>
            </a:r>
            <a:endParaRPr lang="en-US" altLang="zh-CN" sz="4400"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aphicFrame>
        <p:nvGraphicFramePr>
          <p:cNvPr id="5" name="Content Placeholder 4"/>
          <p:cNvGraphicFramePr>
            <a:graphicFrameLocks noGrp="1"/>
          </p:cNvGraphicFramePr>
          <p:nvPr>
            <p:ph idx="1"/>
            <p:custDataLst>
              <p:tags r:id="rId2"/>
            </p:custDataLst>
            <p:extLst>
              <p:ext uri="{D42A27DB-BD31-4B8C-83A1-F6EECF244321}">
                <p14:modId xmlns:p14="http://schemas.microsoft.com/office/powerpoint/2010/main" val="1950033838"/>
              </p:ext>
            </p:extLst>
          </p:nvPr>
        </p:nvGraphicFramePr>
        <p:xfrm>
          <a:off x="838199" y="1499621"/>
          <a:ext cx="10515605" cy="2376770"/>
        </p:xfrm>
        <a:graphic>
          <a:graphicData uri="http://schemas.openxmlformats.org/drawingml/2006/table">
            <a:tbl>
              <a:tblPr>
                <a:tableStyleId>{5C22544A-7EE6-4342-B048-85BDC9FD1C3A}</a:tableStyleId>
              </a:tblPr>
              <a:tblGrid>
                <a:gridCol w="5446487">
                  <a:extLst>
                    <a:ext uri="{9D8B030D-6E8A-4147-A177-3AD203B41FA5}">
                      <a16:colId xmlns:a16="http://schemas.microsoft.com/office/drawing/2014/main" val="20000"/>
                    </a:ext>
                  </a:extLst>
                </a:gridCol>
                <a:gridCol w="2534559">
                  <a:extLst>
                    <a:ext uri="{9D8B030D-6E8A-4147-A177-3AD203B41FA5}">
                      <a16:colId xmlns:a16="http://schemas.microsoft.com/office/drawing/2014/main" val="20001"/>
                    </a:ext>
                  </a:extLst>
                </a:gridCol>
                <a:gridCol w="2534559">
                  <a:extLst>
                    <a:ext uri="{9D8B030D-6E8A-4147-A177-3AD203B41FA5}">
                      <a16:colId xmlns:a16="http://schemas.microsoft.com/office/drawing/2014/main" val="20002"/>
                    </a:ext>
                  </a:extLst>
                </a:gridCol>
              </a:tblGrid>
              <a:tr h="567690">
                <a:tc>
                  <a:txBody>
                    <a:bodyPr/>
                    <a:lstStyle/>
                    <a:p>
                      <a:pPr algn="l" fontAlgn="b"/>
                      <a:endParaRPr lang="zh-CN" altLang="en-US" sz="18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w="12700" cmpd="sng">
                      <a:noFill/>
                    </a:lnL>
                    <a:lnR w="12700" cmpd="sng">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altLang="zh-CN" sz="24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2023 </a:t>
                      </a:r>
                      <a:endParaRPr lang="zh-CN" altLang="en-US" sz="24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w="12700" cmpd="sng">
                      <a:noFill/>
                    </a:lnL>
                    <a:lnR w="12700" cmpd="sng">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altLang="zh-CN" sz="24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2024</a:t>
                      </a:r>
                    </a:p>
                  </a:txBody>
                  <a:tcPr marL="9525" marR="9525" marT="9525" marB="0" anchor="ctr">
                    <a:lnL w="12700" cmpd="sng">
                      <a:noFill/>
                    </a:lnL>
                    <a:lnR w="12700" cmpd="sng">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2270">
                <a:tc>
                  <a:txBody>
                    <a:bodyPr/>
                    <a:lstStyle/>
                    <a:p>
                      <a:pPr marL="0" algn="l" defTabSz="914400" rtl="0" eaLnBrk="1" fontAlgn="b" latinLnBrk="0" hangingPunct="1"/>
                      <a:r>
                        <a:rPr lang="zh-CN" altLang="en-US" sz="2400" u="none" strike="noStrike" kern="1200" dirty="0">
                          <a:solidFill>
                            <a:schemeClr val="dk1"/>
                          </a:solidFill>
                          <a:effectLst/>
                          <a:latin typeface="黑体" panose="02010609060101010101" pitchFamily="49" charset="-122"/>
                          <a:ea typeface="黑体" panose="02010609060101010101" pitchFamily="49" charset="-122"/>
                          <a:cs typeface="Arial Unicode MS" panose="020B0604020202020204" pitchFamily="34" charset="-122"/>
                        </a:rPr>
                        <a:t>采卵头次</a:t>
                      </a:r>
                      <a:r>
                        <a:rPr lang="en-US" altLang="zh-CN" sz="2400" u="none" strike="noStrike" kern="1200" dirty="0">
                          <a:solidFill>
                            <a:schemeClr val="dk1"/>
                          </a:solidFill>
                          <a:effectLst/>
                          <a:latin typeface="黑体" panose="02010609060101010101" pitchFamily="49" charset="-122"/>
                          <a:ea typeface="黑体" panose="02010609060101010101" pitchFamily="49" charset="-122"/>
                          <a:cs typeface="Arial Unicode MS" panose="020B0604020202020204" pitchFamily="34" charset="-122"/>
                        </a:rPr>
                        <a:t>, </a:t>
                      </a:r>
                      <a:r>
                        <a:rPr lang="en-US" altLang="zh-CN"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OPU times</a:t>
                      </a:r>
                      <a:endParaRPr lang="zh-CN" altLang="en-US"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w="12700" cmpd="sng">
                      <a:noFill/>
                    </a:lnL>
                    <a:lnR w="12700" cmpd="sng">
                      <a:noFill/>
                    </a:lnR>
                    <a:lnT w="38100"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899160" rtl="0" eaLnBrk="1" latinLnBrk="0" hangingPunct="1">
                        <a:defRPr sz="1765" kern="1200">
                          <a:solidFill>
                            <a:schemeClr val="dk1"/>
                          </a:solidFill>
                          <a:latin typeface="Calibri" panose="020F0502020204030204"/>
                        </a:defRPr>
                      </a:lvl1pPr>
                      <a:lvl2pPr marL="449580" algn="l" defTabSz="899160" rtl="0" eaLnBrk="1" latinLnBrk="0" hangingPunct="1">
                        <a:defRPr sz="1765" kern="1200">
                          <a:solidFill>
                            <a:schemeClr val="dk1"/>
                          </a:solidFill>
                          <a:latin typeface="Calibri" panose="020F0502020204030204"/>
                        </a:defRPr>
                      </a:lvl2pPr>
                      <a:lvl3pPr marL="899160" algn="l" defTabSz="899160" rtl="0" eaLnBrk="1" latinLnBrk="0" hangingPunct="1">
                        <a:defRPr sz="1765" kern="1200">
                          <a:solidFill>
                            <a:schemeClr val="dk1"/>
                          </a:solidFill>
                          <a:latin typeface="Calibri" panose="020F0502020204030204"/>
                        </a:defRPr>
                      </a:lvl3pPr>
                      <a:lvl4pPr marL="1348740" algn="l" defTabSz="899160" rtl="0" eaLnBrk="1" latinLnBrk="0" hangingPunct="1">
                        <a:defRPr sz="1765" kern="1200">
                          <a:solidFill>
                            <a:schemeClr val="dk1"/>
                          </a:solidFill>
                          <a:latin typeface="Calibri" panose="020F0502020204030204"/>
                        </a:defRPr>
                      </a:lvl4pPr>
                      <a:lvl5pPr marL="1797685" algn="l" defTabSz="899160" rtl="0" eaLnBrk="1" latinLnBrk="0" hangingPunct="1">
                        <a:defRPr sz="1765" kern="1200">
                          <a:solidFill>
                            <a:schemeClr val="dk1"/>
                          </a:solidFill>
                          <a:latin typeface="Calibri" panose="020F0502020204030204"/>
                        </a:defRPr>
                      </a:lvl5pPr>
                      <a:lvl6pPr marL="2247265" algn="l" defTabSz="899160" rtl="0" eaLnBrk="1" latinLnBrk="0" hangingPunct="1">
                        <a:defRPr sz="1765" kern="1200">
                          <a:solidFill>
                            <a:schemeClr val="dk1"/>
                          </a:solidFill>
                          <a:latin typeface="Calibri" panose="020F0502020204030204"/>
                        </a:defRPr>
                      </a:lvl6pPr>
                      <a:lvl7pPr marL="2696845" algn="l" defTabSz="899160" rtl="0" eaLnBrk="1" latinLnBrk="0" hangingPunct="1">
                        <a:defRPr sz="1765" kern="1200">
                          <a:solidFill>
                            <a:schemeClr val="dk1"/>
                          </a:solidFill>
                          <a:latin typeface="Calibri" panose="020F0502020204030204"/>
                        </a:defRPr>
                      </a:lvl7pPr>
                      <a:lvl8pPr marL="3146425" algn="l" defTabSz="899160" rtl="0" eaLnBrk="1" latinLnBrk="0" hangingPunct="1">
                        <a:defRPr sz="1765" kern="1200">
                          <a:solidFill>
                            <a:schemeClr val="dk1"/>
                          </a:solidFill>
                          <a:latin typeface="Calibri" panose="020F0502020204030204"/>
                        </a:defRPr>
                      </a:lvl8pPr>
                      <a:lvl9pPr marL="3596005" algn="l" defTabSz="899160" rtl="0" eaLnBrk="1" latinLnBrk="0" hangingPunct="1">
                        <a:defRPr sz="1765" kern="1200">
                          <a:solidFill>
                            <a:schemeClr val="dk1"/>
                          </a:solidFill>
                          <a:latin typeface="Calibri" panose="020F0502020204030204"/>
                        </a:defRPr>
                      </a:lvl9pPr>
                    </a:lstStyle>
                    <a:p>
                      <a:pPr algn="ctr" fontAlgn="b">
                        <a:buNone/>
                      </a:pPr>
                      <a:r>
                        <a:rPr lang="en-US" altLang="zh-CN" sz="2400" b="0" i="0" u="none" strike="noStrike"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8240</a:t>
                      </a:r>
                    </a:p>
                  </a:txBody>
                  <a:tcPr marL="9525" marR="9525" marT="9525" marB="0" anchor="ctr">
                    <a:lnL w="12700" cmpd="sng">
                      <a:noFill/>
                    </a:lnL>
                    <a:lnR w="12700" cmpd="sng">
                      <a:noFill/>
                    </a:lnR>
                    <a:lnT w="38100"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899160" rtl="0" eaLnBrk="1" latinLnBrk="0" hangingPunct="1">
                        <a:defRPr sz="1765" kern="1200">
                          <a:solidFill>
                            <a:schemeClr val="dk1"/>
                          </a:solidFill>
                          <a:latin typeface="Calibri" panose="020F0502020204030204"/>
                        </a:defRPr>
                      </a:lvl1pPr>
                      <a:lvl2pPr marL="449580" algn="l" defTabSz="899160" rtl="0" eaLnBrk="1" latinLnBrk="0" hangingPunct="1">
                        <a:defRPr sz="1765" kern="1200">
                          <a:solidFill>
                            <a:schemeClr val="dk1"/>
                          </a:solidFill>
                          <a:latin typeface="Calibri" panose="020F0502020204030204"/>
                        </a:defRPr>
                      </a:lvl2pPr>
                      <a:lvl3pPr marL="899160" algn="l" defTabSz="899160" rtl="0" eaLnBrk="1" latinLnBrk="0" hangingPunct="1">
                        <a:defRPr sz="1765" kern="1200">
                          <a:solidFill>
                            <a:schemeClr val="dk1"/>
                          </a:solidFill>
                          <a:latin typeface="Calibri" panose="020F0502020204030204"/>
                        </a:defRPr>
                      </a:lvl3pPr>
                      <a:lvl4pPr marL="1348740" algn="l" defTabSz="899160" rtl="0" eaLnBrk="1" latinLnBrk="0" hangingPunct="1">
                        <a:defRPr sz="1765" kern="1200">
                          <a:solidFill>
                            <a:schemeClr val="dk1"/>
                          </a:solidFill>
                          <a:latin typeface="Calibri" panose="020F0502020204030204"/>
                        </a:defRPr>
                      </a:lvl4pPr>
                      <a:lvl5pPr marL="1797685" algn="l" defTabSz="899160" rtl="0" eaLnBrk="1" latinLnBrk="0" hangingPunct="1">
                        <a:defRPr sz="1765" kern="1200">
                          <a:solidFill>
                            <a:schemeClr val="dk1"/>
                          </a:solidFill>
                          <a:latin typeface="Calibri" panose="020F0502020204030204"/>
                        </a:defRPr>
                      </a:lvl5pPr>
                      <a:lvl6pPr marL="2247265" algn="l" defTabSz="899160" rtl="0" eaLnBrk="1" latinLnBrk="0" hangingPunct="1">
                        <a:defRPr sz="1765" kern="1200">
                          <a:solidFill>
                            <a:schemeClr val="dk1"/>
                          </a:solidFill>
                          <a:latin typeface="Calibri" panose="020F0502020204030204"/>
                        </a:defRPr>
                      </a:lvl6pPr>
                      <a:lvl7pPr marL="2696845" algn="l" defTabSz="899160" rtl="0" eaLnBrk="1" latinLnBrk="0" hangingPunct="1">
                        <a:defRPr sz="1765" kern="1200">
                          <a:solidFill>
                            <a:schemeClr val="dk1"/>
                          </a:solidFill>
                          <a:latin typeface="Calibri" panose="020F0502020204030204"/>
                        </a:defRPr>
                      </a:lvl7pPr>
                      <a:lvl8pPr marL="3146425" algn="l" defTabSz="899160" rtl="0" eaLnBrk="1" latinLnBrk="0" hangingPunct="1">
                        <a:defRPr sz="1765" kern="1200">
                          <a:solidFill>
                            <a:schemeClr val="dk1"/>
                          </a:solidFill>
                          <a:latin typeface="Calibri" panose="020F0502020204030204"/>
                        </a:defRPr>
                      </a:lvl8pPr>
                      <a:lvl9pPr marL="3596005" algn="l" defTabSz="899160" rtl="0" eaLnBrk="1" latinLnBrk="0" hangingPunct="1">
                        <a:defRPr sz="1765" kern="1200">
                          <a:solidFill>
                            <a:schemeClr val="dk1"/>
                          </a:solidFill>
                          <a:latin typeface="Calibri" panose="020F0502020204030204"/>
                        </a:defRPr>
                      </a:lvl9pPr>
                    </a:lstStyle>
                    <a:p>
                      <a:pPr algn="ctr" fontAlgn="b">
                        <a:buNone/>
                      </a:pPr>
                      <a:r>
                        <a:rPr lang="en-US" altLang="zh-CN" sz="2400" b="0" i="0" u="none" strike="noStrike"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6447</a:t>
                      </a:r>
                    </a:p>
                  </a:txBody>
                  <a:tcPr marL="9525" marR="9525" marT="9525" marB="0" anchor="ctr">
                    <a:lnL w="12700" cmpd="sng">
                      <a:noFill/>
                    </a:lnL>
                    <a:lnR w="12700" cmpd="sng">
                      <a:noFill/>
                    </a:lnR>
                    <a:lnT w="38100"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1"/>
                  </a:ext>
                </a:extLst>
              </a:tr>
              <a:tr h="452270">
                <a:tc>
                  <a:txBody>
                    <a:bodyPr/>
                    <a:lstStyle/>
                    <a:p>
                      <a:pPr marL="0" algn="l" defTabSz="914400" rtl="0" eaLnBrk="1" fontAlgn="b" latinLnBrk="0" hangingPunct="1"/>
                      <a:r>
                        <a:rPr lang="zh-CN" altLang="en-US" sz="2400" u="none" strike="noStrike" kern="1200" dirty="0">
                          <a:solidFill>
                            <a:schemeClr val="dk1"/>
                          </a:solidFill>
                          <a:effectLst/>
                          <a:latin typeface="黑体" panose="02010609060101010101" pitchFamily="49" charset="-122"/>
                          <a:ea typeface="黑体" panose="02010609060101010101" pitchFamily="49" charset="-122"/>
                          <a:cs typeface="Arial Unicode MS" panose="020B0604020202020204" pitchFamily="34" charset="-122"/>
                        </a:rPr>
                        <a:t>生产胚胎数，枚 </a:t>
                      </a:r>
                      <a:r>
                        <a:rPr lang="en-US" altLang="zh-CN"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Embryo production</a:t>
                      </a:r>
                      <a:endParaRPr lang="zh-CN" altLang="en-US"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899160" rtl="0" eaLnBrk="1" latinLnBrk="0" hangingPunct="1">
                        <a:defRPr sz="1765" kern="1200">
                          <a:solidFill>
                            <a:schemeClr val="dk1"/>
                          </a:solidFill>
                          <a:latin typeface="Calibri" panose="020F0502020204030204"/>
                        </a:defRPr>
                      </a:lvl1pPr>
                      <a:lvl2pPr marL="449580" algn="l" defTabSz="899160" rtl="0" eaLnBrk="1" latinLnBrk="0" hangingPunct="1">
                        <a:defRPr sz="1765" kern="1200">
                          <a:solidFill>
                            <a:schemeClr val="dk1"/>
                          </a:solidFill>
                          <a:latin typeface="Calibri" panose="020F0502020204030204"/>
                        </a:defRPr>
                      </a:lvl2pPr>
                      <a:lvl3pPr marL="899160" algn="l" defTabSz="899160" rtl="0" eaLnBrk="1" latinLnBrk="0" hangingPunct="1">
                        <a:defRPr sz="1765" kern="1200">
                          <a:solidFill>
                            <a:schemeClr val="dk1"/>
                          </a:solidFill>
                          <a:latin typeface="Calibri" panose="020F0502020204030204"/>
                        </a:defRPr>
                      </a:lvl3pPr>
                      <a:lvl4pPr marL="1348740" algn="l" defTabSz="899160" rtl="0" eaLnBrk="1" latinLnBrk="0" hangingPunct="1">
                        <a:defRPr sz="1765" kern="1200">
                          <a:solidFill>
                            <a:schemeClr val="dk1"/>
                          </a:solidFill>
                          <a:latin typeface="Calibri" panose="020F0502020204030204"/>
                        </a:defRPr>
                      </a:lvl4pPr>
                      <a:lvl5pPr marL="1797685" algn="l" defTabSz="899160" rtl="0" eaLnBrk="1" latinLnBrk="0" hangingPunct="1">
                        <a:defRPr sz="1765" kern="1200">
                          <a:solidFill>
                            <a:schemeClr val="dk1"/>
                          </a:solidFill>
                          <a:latin typeface="Calibri" panose="020F0502020204030204"/>
                        </a:defRPr>
                      </a:lvl5pPr>
                      <a:lvl6pPr marL="2247265" algn="l" defTabSz="899160" rtl="0" eaLnBrk="1" latinLnBrk="0" hangingPunct="1">
                        <a:defRPr sz="1765" kern="1200">
                          <a:solidFill>
                            <a:schemeClr val="dk1"/>
                          </a:solidFill>
                          <a:latin typeface="Calibri" panose="020F0502020204030204"/>
                        </a:defRPr>
                      </a:lvl6pPr>
                      <a:lvl7pPr marL="2696845" algn="l" defTabSz="899160" rtl="0" eaLnBrk="1" latinLnBrk="0" hangingPunct="1">
                        <a:defRPr sz="1765" kern="1200">
                          <a:solidFill>
                            <a:schemeClr val="dk1"/>
                          </a:solidFill>
                          <a:latin typeface="Calibri" panose="020F0502020204030204"/>
                        </a:defRPr>
                      </a:lvl7pPr>
                      <a:lvl8pPr marL="3146425" algn="l" defTabSz="899160" rtl="0" eaLnBrk="1" latinLnBrk="0" hangingPunct="1">
                        <a:defRPr sz="1765" kern="1200">
                          <a:solidFill>
                            <a:schemeClr val="dk1"/>
                          </a:solidFill>
                          <a:latin typeface="Calibri" panose="020F0502020204030204"/>
                        </a:defRPr>
                      </a:lvl8pPr>
                      <a:lvl9pPr marL="3596005" algn="l" defTabSz="899160" rtl="0" eaLnBrk="1" latinLnBrk="0" hangingPunct="1">
                        <a:defRPr sz="1765" kern="1200">
                          <a:solidFill>
                            <a:schemeClr val="dk1"/>
                          </a:solidFill>
                          <a:latin typeface="Calibri" panose="020F0502020204030204"/>
                        </a:defRPr>
                      </a:lvl9pPr>
                    </a:lstStyle>
                    <a:p>
                      <a:pPr algn="ctr" fontAlgn="b">
                        <a:buNone/>
                      </a:pPr>
                      <a:r>
                        <a:rPr lang="en-US" altLang="zh-CN" sz="2400" b="0" i="0" u="none" strike="noStrike"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20241</a:t>
                      </a:r>
                    </a:p>
                  </a:txBody>
                  <a:tcPr marL="9525" marR="9525" marT="9525" marB="0"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899160" rtl="0" eaLnBrk="1" latinLnBrk="0" hangingPunct="1">
                        <a:defRPr sz="1765" kern="1200">
                          <a:solidFill>
                            <a:schemeClr val="dk1"/>
                          </a:solidFill>
                          <a:latin typeface="Calibri" panose="020F0502020204030204"/>
                        </a:defRPr>
                      </a:lvl1pPr>
                      <a:lvl2pPr marL="449580" algn="l" defTabSz="899160" rtl="0" eaLnBrk="1" latinLnBrk="0" hangingPunct="1">
                        <a:defRPr sz="1765" kern="1200">
                          <a:solidFill>
                            <a:schemeClr val="dk1"/>
                          </a:solidFill>
                          <a:latin typeface="Calibri" panose="020F0502020204030204"/>
                        </a:defRPr>
                      </a:lvl2pPr>
                      <a:lvl3pPr marL="899160" algn="l" defTabSz="899160" rtl="0" eaLnBrk="1" latinLnBrk="0" hangingPunct="1">
                        <a:defRPr sz="1765" kern="1200">
                          <a:solidFill>
                            <a:schemeClr val="dk1"/>
                          </a:solidFill>
                          <a:latin typeface="Calibri" panose="020F0502020204030204"/>
                        </a:defRPr>
                      </a:lvl3pPr>
                      <a:lvl4pPr marL="1348740" algn="l" defTabSz="899160" rtl="0" eaLnBrk="1" latinLnBrk="0" hangingPunct="1">
                        <a:defRPr sz="1765" kern="1200">
                          <a:solidFill>
                            <a:schemeClr val="dk1"/>
                          </a:solidFill>
                          <a:latin typeface="Calibri" panose="020F0502020204030204"/>
                        </a:defRPr>
                      </a:lvl4pPr>
                      <a:lvl5pPr marL="1797685" algn="l" defTabSz="899160" rtl="0" eaLnBrk="1" latinLnBrk="0" hangingPunct="1">
                        <a:defRPr sz="1765" kern="1200">
                          <a:solidFill>
                            <a:schemeClr val="dk1"/>
                          </a:solidFill>
                          <a:latin typeface="Calibri" panose="020F0502020204030204"/>
                        </a:defRPr>
                      </a:lvl5pPr>
                      <a:lvl6pPr marL="2247265" algn="l" defTabSz="899160" rtl="0" eaLnBrk="1" latinLnBrk="0" hangingPunct="1">
                        <a:defRPr sz="1765" kern="1200">
                          <a:solidFill>
                            <a:schemeClr val="dk1"/>
                          </a:solidFill>
                          <a:latin typeface="Calibri" panose="020F0502020204030204"/>
                        </a:defRPr>
                      </a:lvl6pPr>
                      <a:lvl7pPr marL="2696845" algn="l" defTabSz="899160" rtl="0" eaLnBrk="1" latinLnBrk="0" hangingPunct="1">
                        <a:defRPr sz="1765" kern="1200">
                          <a:solidFill>
                            <a:schemeClr val="dk1"/>
                          </a:solidFill>
                          <a:latin typeface="Calibri" panose="020F0502020204030204"/>
                        </a:defRPr>
                      </a:lvl7pPr>
                      <a:lvl8pPr marL="3146425" algn="l" defTabSz="899160" rtl="0" eaLnBrk="1" latinLnBrk="0" hangingPunct="1">
                        <a:defRPr sz="1765" kern="1200">
                          <a:solidFill>
                            <a:schemeClr val="dk1"/>
                          </a:solidFill>
                          <a:latin typeface="Calibri" panose="020F0502020204030204"/>
                        </a:defRPr>
                      </a:lvl8pPr>
                      <a:lvl9pPr marL="3596005" algn="l" defTabSz="899160" rtl="0" eaLnBrk="1" latinLnBrk="0" hangingPunct="1">
                        <a:defRPr sz="1765" kern="1200">
                          <a:solidFill>
                            <a:schemeClr val="dk1"/>
                          </a:solidFill>
                          <a:latin typeface="Calibri" panose="020F0502020204030204"/>
                        </a:defRPr>
                      </a:lvl9pPr>
                    </a:lstStyle>
                    <a:p>
                      <a:pPr algn="ctr" fontAlgn="b">
                        <a:buNone/>
                      </a:pPr>
                      <a:r>
                        <a:rPr lang="en-US" altLang="zh-CN" sz="2400" b="0" i="0" u="none" strike="noStrike"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19986</a:t>
                      </a:r>
                    </a:p>
                  </a:txBody>
                  <a:tcPr marL="9525" marR="9525" marT="9525" marB="0"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2270">
                <a:tc>
                  <a:txBody>
                    <a:bodyPr/>
                    <a:lstStyle/>
                    <a:p>
                      <a:pPr marL="0" algn="l" defTabSz="914400" rtl="0" eaLnBrk="1" fontAlgn="b" latinLnBrk="0" hangingPunct="1"/>
                      <a:r>
                        <a:rPr lang="zh-CN" altLang="en-US" sz="2400" u="none" strike="noStrike" kern="1200" dirty="0">
                          <a:solidFill>
                            <a:schemeClr val="dk1"/>
                          </a:solidFill>
                          <a:effectLst/>
                          <a:latin typeface="黑体" panose="02010609060101010101" pitchFamily="49" charset="-122"/>
                          <a:ea typeface="黑体" panose="02010609060101010101" pitchFamily="49" charset="-122"/>
                          <a:cs typeface="Arial Unicode MS" panose="020B0604020202020204" pitchFamily="34" charset="-122"/>
                        </a:rPr>
                        <a:t>平均可用胚胎数，枚 </a:t>
                      </a:r>
                      <a:r>
                        <a:rPr lang="en-US" altLang="zh-CN"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Ave. embryos per OPU</a:t>
                      </a:r>
                      <a:endParaRPr lang="zh-CN" altLang="en-US"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899160" rtl="0" eaLnBrk="1" latinLnBrk="0" hangingPunct="1">
                        <a:defRPr sz="1765" kern="1200">
                          <a:solidFill>
                            <a:schemeClr val="dk1"/>
                          </a:solidFill>
                          <a:latin typeface="Calibri" panose="020F0502020204030204"/>
                        </a:defRPr>
                      </a:lvl1pPr>
                      <a:lvl2pPr marL="449580" algn="l" defTabSz="899160" rtl="0" eaLnBrk="1" latinLnBrk="0" hangingPunct="1">
                        <a:defRPr sz="1765" kern="1200">
                          <a:solidFill>
                            <a:schemeClr val="dk1"/>
                          </a:solidFill>
                          <a:latin typeface="Calibri" panose="020F0502020204030204"/>
                        </a:defRPr>
                      </a:lvl2pPr>
                      <a:lvl3pPr marL="899160" algn="l" defTabSz="899160" rtl="0" eaLnBrk="1" latinLnBrk="0" hangingPunct="1">
                        <a:defRPr sz="1765" kern="1200">
                          <a:solidFill>
                            <a:schemeClr val="dk1"/>
                          </a:solidFill>
                          <a:latin typeface="Calibri" panose="020F0502020204030204"/>
                        </a:defRPr>
                      </a:lvl3pPr>
                      <a:lvl4pPr marL="1348740" algn="l" defTabSz="899160" rtl="0" eaLnBrk="1" latinLnBrk="0" hangingPunct="1">
                        <a:defRPr sz="1765" kern="1200">
                          <a:solidFill>
                            <a:schemeClr val="dk1"/>
                          </a:solidFill>
                          <a:latin typeface="Calibri" panose="020F0502020204030204"/>
                        </a:defRPr>
                      </a:lvl4pPr>
                      <a:lvl5pPr marL="1797685" algn="l" defTabSz="899160" rtl="0" eaLnBrk="1" latinLnBrk="0" hangingPunct="1">
                        <a:defRPr sz="1765" kern="1200">
                          <a:solidFill>
                            <a:schemeClr val="dk1"/>
                          </a:solidFill>
                          <a:latin typeface="Calibri" panose="020F0502020204030204"/>
                        </a:defRPr>
                      </a:lvl5pPr>
                      <a:lvl6pPr marL="2247265" algn="l" defTabSz="899160" rtl="0" eaLnBrk="1" latinLnBrk="0" hangingPunct="1">
                        <a:defRPr sz="1765" kern="1200">
                          <a:solidFill>
                            <a:schemeClr val="dk1"/>
                          </a:solidFill>
                          <a:latin typeface="Calibri" panose="020F0502020204030204"/>
                        </a:defRPr>
                      </a:lvl6pPr>
                      <a:lvl7pPr marL="2696845" algn="l" defTabSz="899160" rtl="0" eaLnBrk="1" latinLnBrk="0" hangingPunct="1">
                        <a:defRPr sz="1765" kern="1200">
                          <a:solidFill>
                            <a:schemeClr val="dk1"/>
                          </a:solidFill>
                          <a:latin typeface="Calibri" panose="020F0502020204030204"/>
                        </a:defRPr>
                      </a:lvl7pPr>
                      <a:lvl8pPr marL="3146425" algn="l" defTabSz="899160" rtl="0" eaLnBrk="1" latinLnBrk="0" hangingPunct="1">
                        <a:defRPr sz="1765" kern="1200">
                          <a:solidFill>
                            <a:schemeClr val="dk1"/>
                          </a:solidFill>
                          <a:latin typeface="Calibri" panose="020F0502020204030204"/>
                        </a:defRPr>
                      </a:lvl8pPr>
                      <a:lvl9pPr marL="3596005" algn="l" defTabSz="899160" rtl="0" eaLnBrk="1" latinLnBrk="0" hangingPunct="1">
                        <a:defRPr sz="1765" kern="1200">
                          <a:solidFill>
                            <a:schemeClr val="dk1"/>
                          </a:solidFill>
                          <a:latin typeface="Calibri" panose="020F0502020204030204"/>
                        </a:defRPr>
                      </a:lvl9pPr>
                    </a:lstStyle>
                    <a:p>
                      <a:pPr algn="ctr" fontAlgn="b">
                        <a:buNone/>
                      </a:pPr>
                      <a:r>
                        <a:rPr lang="en-US" altLang="zh-CN" sz="2400" b="0" i="0" u="none" strike="noStrike"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2.46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899160" rtl="0" eaLnBrk="1" latinLnBrk="0" hangingPunct="1">
                        <a:defRPr sz="1765" kern="1200">
                          <a:solidFill>
                            <a:schemeClr val="dk1"/>
                          </a:solidFill>
                          <a:latin typeface="Calibri" panose="020F0502020204030204"/>
                        </a:defRPr>
                      </a:lvl1pPr>
                      <a:lvl2pPr marL="449580" algn="l" defTabSz="899160" rtl="0" eaLnBrk="1" latinLnBrk="0" hangingPunct="1">
                        <a:defRPr sz="1765" kern="1200">
                          <a:solidFill>
                            <a:schemeClr val="dk1"/>
                          </a:solidFill>
                          <a:latin typeface="Calibri" panose="020F0502020204030204"/>
                        </a:defRPr>
                      </a:lvl2pPr>
                      <a:lvl3pPr marL="899160" algn="l" defTabSz="899160" rtl="0" eaLnBrk="1" latinLnBrk="0" hangingPunct="1">
                        <a:defRPr sz="1765" kern="1200">
                          <a:solidFill>
                            <a:schemeClr val="dk1"/>
                          </a:solidFill>
                          <a:latin typeface="Calibri" panose="020F0502020204030204"/>
                        </a:defRPr>
                      </a:lvl3pPr>
                      <a:lvl4pPr marL="1348740" algn="l" defTabSz="899160" rtl="0" eaLnBrk="1" latinLnBrk="0" hangingPunct="1">
                        <a:defRPr sz="1765" kern="1200">
                          <a:solidFill>
                            <a:schemeClr val="dk1"/>
                          </a:solidFill>
                          <a:latin typeface="Calibri" panose="020F0502020204030204"/>
                        </a:defRPr>
                      </a:lvl4pPr>
                      <a:lvl5pPr marL="1797685" algn="l" defTabSz="899160" rtl="0" eaLnBrk="1" latinLnBrk="0" hangingPunct="1">
                        <a:defRPr sz="1765" kern="1200">
                          <a:solidFill>
                            <a:schemeClr val="dk1"/>
                          </a:solidFill>
                          <a:latin typeface="Calibri" panose="020F0502020204030204"/>
                        </a:defRPr>
                      </a:lvl5pPr>
                      <a:lvl6pPr marL="2247265" algn="l" defTabSz="899160" rtl="0" eaLnBrk="1" latinLnBrk="0" hangingPunct="1">
                        <a:defRPr sz="1765" kern="1200">
                          <a:solidFill>
                            <a:schemeClr val="dk1"/>
                          </a:solidFill>
                          <a:latin typeface="Calibri" panose="020F0502020204030204"/>
                        </a:defRPr>
                      </a:lvl6pPr>
                      <a:lvl7pPr marL="2696845" algn="l" defTabSz="899160" rtl="0" eaLnBrk="1" latinLnBrk="0" hangingPunct="1">
                        <a:defRPr sz="1765" kern="1200">
                          <a:solidFill>
                            <a:schemeClr val="dk1"/>
                          </a:solidFill>
                          <a:latin typeface="Calibri" panose="020F0502020204030204"/>
                        </a:defRPr>
                      </a:lvl7pPr>
                      <a:lvl8pPr marL="3146425" algn="l" defTabSz="899160" rtl="0" eaLnBrk="1" latinLnBrk="0" hangingPunct="1">
                        <a:defRPr sz="1765" kern="1200">
                          <a:solidFill>
                            <a:schemeClr val="dk1"/>
                          </a:solidFill>
                          <a:latin typeface="Calibri" panose="020F0502020204030204"/>
                        </a:defRPr>
                      </a:lvl8pPr>
                      <a:lvl9pPr marL="3596005" algn="l" defTabSz="899160" rtl="0" eaLnBrk="1" latinLnBrk="0" hangingPunct="1">
                        <a:defRPr sz="1765" kern="1200">
                          <a:solidFill>
                            <a:schemeClr val="dk1"/>
                          </a:solidFill>
                          <a:latin typeface="Calibri" panose="020F0502020204030204"/>
                        </a:defRPr>
                      </a:lvl9pPr>
                    </a:lstStyle>
                    <a:p>
                      <a:pPr algn="ctr" fontAlgn="b">
                        <a:buNone/>
                      </a:pPr>
                      <a:r>
                        <a:rPr lang="en-US" altLang="zh-CN" sz="2400" b="0" i="0" u="none" strike="noStrike"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3.10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3"/>
                  </a:ext>
                </a:extLst>
              </a:tr>
              <a:tr h="452270">
                <a:tc>
                  <a:txBody>
                    <a:bodyPr/>
                    <a:lstStyle/>
                    <a:p>
                      <a:pPr marL="0" algn="l" defTabSz="914400" rtl="0" eaLnBrk="1" fontAlgn="b" latinLnBrk="0" hangingPunct="1"/>
                      <a:r>
                        <a:rPr lang="zh-CN" altLang="en-US" sz="2400" u="none" strike="noStrike" kern="1200" dirty="0">
                          <a:solidFill>
                            <a:schemeClr val="dk1"/>
                          </a:solidFill>
                          <a:effectLst/>
                          <a:latin typeface="黑体" panose="02010609060101010101" pitchFamily="49" charset="-122"/>
                          <a:ea typeface="黑体" panose="02010609060101010101" pitchFamily="49" charset="-122"/>
                          <a:cs typeface="Arial Unicode MS" panose="020B0604020202020204" pitchFamily="34" charset="-122"/>
                        </a:rPr>
                        <a:t>出胚率，</a:t>
                      </a:r>
                      <a:r>
                        <a:rPr lang="en-US" altLang="zh-CN" sz="2400" u="none" strike="noStrike" kern="1200" dirty="0">
                          <a:solidFill>
                            <a:schemeClr val="dk1"/>
                          </a:solidFill>
                          <a:effectLst/>
                          <a:latin typeface="黑体" panose="02010609060101010101" pitchFamily="49" charset="-122"/>
                          <a:ea typeface="黑体" panose="02010609060101010101" pitchFamily="49" charset="-122"/>
                          <a:cs typeface="Arial Unicode MS" panose="020B0604020202020204" pitchFamily="34" charset="-122"/>
                        </a:rPr>
                        <a:t>% </a:t>
                      </a:r>
                      <a:r>
                        <a:rPr lang="en-US" altLang="zh-CN"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Embryo %</a:t>
                      </a:r>
                      <a:endParaRPr lang="zh-CN" altLang="en-US" sz="1800" u="none" strike="noStrike" kern="1200" dirty="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L w="12700" cmpd="sng">
                      <a:noFill/>
                    </a:lnL>
                    <a:lnR w="12700" cmpd="sng">
                      <a:noFill/>
                    </a:lnR>
                    <a:lnT w="12700" cmpd="sng">
                      <a:noFill/>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99160" rtl="0" eaLnBrk="1" latinLnBrk="0" hangingPunct="1">
                        <a:defRPr sz="1765" kern="1200">
                          <a:solidFill>
                            <a:schemeClr val="dk1"/>
                          </a:solidFill>
                          <a:latin typeface="Calibri" panose="020F0502020204030204"/>
                        </a:defRPr>
                      </a:lvl1pPr>
                      <a:lvl2pPr marL="449580" algn="l" defTabSz="899160" rtl="0" eaLnBrk="1" latinLnBrk="0" hangingPunct="1">
                        <a:defRPr sz="1765" kern="1200">
                          <a:solidFill>
                            <a:schemeClr val="dk1"/>
                          </a:solidFill>
                          <a:latin typeface="Calibri" panose="020F0502020204030204"/>
                        </a:defRPr>
                      </a:lvl2pPr>
                      <a:lvl3pPr marL="899160" algn="l" defTabSz="899160" rtl="0" eaLnBrk="1" latinLnBrk="0" hangingPunct="1">
                        <a:defRPr sz="1765" kern="1200">
                          <a:solidFill>
                            <a:schemeClr val="dk1"/>
                          </a:solidFill>
                          <a:latin typeface="Calibri" panose="020F0502020204030204"/>
                        </a:defRPr>
                      </a:lvl3pPr>
                      <a:lvl4pPr marL="1348740" algn="l" defTabSz="899160" rtl="0" eaLnBrk="1" latinLnBrk="0" hangingPunct="1">
                        <a:defRPr sz="1765" kern="1200">
                          <a:solidFill>
                            <a:schemeClr val="dk1"/>
                          </a:solidFill>
                          <a:latin typeface="Calibri" panose="020F0502020204030204"/>
                        </a:defRPr>
                      </a:lvl4pPr>
                      <a:lvl5pPr marL="1797685" algn="l" defTabSz="899160" rtl="0" eaLnBrk="1" latinLnBrk="0" hangingPunct="1">
                        <a:defRPr sz="1765" kern="1200">
                          <a:solidFill>
                            <a:schemeClr val="dk1"/>
                          </a:solidFill>
                          <a:latin typeface="Calibri" panose="020F0502020204030204"/>
                        </a:defRPr>
                      </a:lvl5pPr>
                      <a:lvl6pPr marL="2247265" algn="l" defTabSz="899160" rtl="0" eaLnBrk="1" latinLnBrk="0" hangingPunct="1">
                        <a:defRPr sz="1765" kern="1200">
                          <a:solidFill>
                            <a:schemeClr val="dk1"/>
                          </a:solidFill>
                          <a:latin typeface="Calibri" panose="020F0502020204030204"/>
                        </a:defRPr>
                      </a:lvl6pPr>
                      <a:lvl7pPr marL="2696845" algn="l" defTabSz="899160" rtl="0" eaLnBrk="1" latinLnBrk="0" hangingPunct="1">
                        <a:defRPr sz="1765" kern="1200">
                          <a:solidFill>
                            <a:schemeClr val="dk1"/>
                          </a:solidFill>
                          <a:latin typeface="Calibri" panose="020F0502020204030204"/>
                        </a:defRPr>
                      </a:lvl7pPr>
                      <a:lvl8pPr marL="3146425" algn="l" defTabSz="899160" rtl="0" eaLnBrk="1" latinLnBrk="0" hangingPunct="1">
                        <a:defRPr sz="1765" kern="1200">
                          <a:solidFill>
                            <a:schemeClr val="dk1"/>
                          </a:solidFill>
                          <a:latin typeface="Calibri" panose="020F0502020204030204"/>
                        </a:defRPr>
                      </a:lvl8pPr>
                      <a:lvl9pPr marL="3596005" algn="l" defTabSz="899160" rtl="0" eaLnBrk="1" latinLnBrk="0" hangingPunct="1">
                        <a:defRPr sz="1765" kern="1200">
                          <a:solidFill>
                            <a:schemeClr val="dk1"/>
                          </a:solidFill>
                          <a:latin typeface="Calibri" panose="020F0502020204030204"/>
                        </a:defRPr>
                      </a:lvl9pPr>
                    </a:lstStyle>
                    <a:p>
                      <a:pPr algn="ctr" fontAlgn="b">
                        <a:buNone/>
                      </a:pPr>
                      <a:r>
                        <a:rPr lang="en-US" altLang="zh-CN" sz="2400" b="0" i="0" u="none" strike="noStrike"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18.12</a:t>
                      </a:r>
                    </a:p>
                  </a:txBody>
                  <a:tcPr marL="9525" marR="9525" marT="9525" marB="0" anchor="ctr">
                    <a:lnL w="12700" cmpd="sng">
                      <a:noFill/>
                    </a:lnL>
                    <a:lnR w="12700" cmpd="sng">
                      <a:noFill/>
                    </a:lnR>
                    <a:lnT w="12700" cmpd="sng">
                      <a:noFill/>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99160" rtl="0" eaLnBrk="1" latinLnBrk="0" hangingPunct="1">
                        <a:defRPr sz="1765" kern="1200">
                          <a:solidFill>
                            <a:schemeClr val="dk1"/>
                          </a:solidFill>
                          <a:latin typeface="Calibri" panose="020F0502020204030204"/>
                        </a:defRPr>
                      </a:lvl1pPr>
                      <a:lvl2pPr marL="449580" algn="l" defTabSz="899160" rtl="0" eaLnBrk="1" latinLnBrk="0" hangingPunct="1">
                        <a:defRPr sz="1765" kern="1200">
                          <a:solidFill>
                            <a:schemeClr val="dk1"/>
                          </a:solidFill>
                          <a:latin typeface="Calibri" panose="020F0502020204030204"/>
                        </a:defRPr>
                      </a:lvl2pPr>
                      <a:lvl3pPr marL="899160" algn="l" defTabSz="899160" rtl="0" eaLnBrk="1" latinLnBrk="0" hangingPunct="1">
                        <a:defRPr sz="1765" kern="1200">
                          <a:solidFill>
                            <a:schemeClr val="dk1"/>
                          </a:solidFill>
                          <a:latin typeface="Calibri" panose="020F0502020204030204"/>
                        </a:defRPr>
                      </a:lvl3pPr>
                      <a:lvl4pPr marL="1348740" algn="l" defTabSz="899160" rtl="0" eaLnBrk="1" latinLnBrk="0" hangingPunct="1">
                        <a:defRPr sz="1765" kern="1200">
                          <a:solidFill>
                            <a:schemeClr val="dk1"/>
                          </a:solidFill>
                          <a:latin typeface="Calibri" panose="020F0502020204030204"/>
                        </a:defRPr>
                      </a:lvl4pPr>
                      <a:lvl5pPr marL="1797685" algn="l" defTabSz="899160" rtl="0" eaLnBrk="1" latinLnBrk="0" hangingPunct="1">
                        <a:defRPr sz="1765" kern="1200">
                          <a:solidFill>
                            <a:schemeClr val="dk1"/>
                          </a:solidFill>
                          <a:latin typeface="Calibri" panose="020F0502020204030204"/>
                        </a:defRPr>
                      </a:lvl5pPr>
                      <a:lvl6pPr marL="2247265" algn="l" defTabSz="899160" rtl="0" eaLnBrk="1" latinLnBrk="0" hangingPunct="1">
                        <a:defRPr sz="1765" kern="1200">
                          <a:solidFill>
                            <a:schemeClr val="dk1"/>
                          </a:solidFill>
                          <a:latin typeface="Calibri" panose="020F0502020204030204"/>
                        </a:defRPr>
                      </a:lvl6pPr>
                      <a:lvl7pPr marL="2696845" algn="l" defTabSz="899160" rtl="0" eaLnBrk="1" latinLnBrk="0" hangingPunct="1">
                        <a:defRPr sz="1765" kern="1200">
                          <a:solidFill>
                            <a:schemeClr val="dk1"/>
                          </a:solidFill>
                          <a:latin typeface="Calibri" panose="020F0502020204030204"/>
                        </a:defRPr>
                      </a:lvl7pPr>
                      <a:lvl8pPr marL="3146425" algn="l" defTabSz="899160" rtl="0" eaLnBrk="1" latinLnBrk="0" hangingPunct="1">
                        <a:defRPr sz="1765" kern="1200">
                          <a:solidFill>
                            <a:schemeClr val="dk1"/>
                          </a:solidFill>
                          <a:latin typeface="Calibri" panose="020F0502020204030204"/>
                        </a:defRPr>
                      </a:lvl8pPr>
                      <a:lvl9pPr marL="3596005" algn="l" defTabSz="899160" rtl="0" eaLnBrk="1" latinLnBrk="0" hangingPunct="1">
                        <a:defRPr sz="1765" kern="1200">
                          <a:solidFill>
                            <a:schemeClr val="dk1"/>
                          </a:solidFill>
                          <a:latin typeface="Calibri" panose="020F0502020204030204"/>
                        </a:defRPr>
                      </a:lvl9pPr>
                    </a:lstStyle>
                    <a:p>
                      <a:pPr algn="ctr" fontAlgn="b">
                        <a:buNone/>
                      </a:pPr>
                      <a:r>
                        <a:rPr lang="en-US" altLang="zh-CN" sz="2400" b="0" i="0" u="none" strike="noStrike" dirty="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23.2%</a:t>
                      </a:r>
                    </a:p>
                  </a:txBody>
                  <a:tcPr marL="9525" marR="9525" marT="9525" marB="0" anchor="ctr">
                    <a:lnL w="12700" cmpd="sng">
                      <a:noFill/>
                    </a:lnL>
                    <a:lnR w="12700" cmpd="sng">
                      <a:noFill/>
                    </a:lnR>
                    <a:lnT w="12700" cmpd="sng">
                      <a:noFill/>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79973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sz="4000" dirty="0">
                <a:solidFill>
                  <a:srgbClr val="1F497D"/>
                </a:solidFill>
                <a:latin typeface="黑体" panose="02010609060101010101" pitchFamily="49" charset="-122"/>
                <a:ea typeface="黑体" panose="02010609060101010101" pitchFamily="49" charset="-122"/>
              </a:rPr>
              <a:t>牛群健康是育种工作的保障</a:t>
            </a:r>
            <a:br>
              <a:rPr lang="en-US" altLang="zh-CN" sz="4000" dirty="0">
                <a:solidFill>
                  <a:srgbClr val="1F497D"/>
                </a:solidFill>
                <a:latin typeface="黑体" panose="02010609060101010101" pitchFamily="49" charset="-122"/>
                <a:ea typeface="黑体" panose="02010609060101010101" pitchFamily="49" charset="-122"/>
              </a:rPr>
            </a:br>
            <a:r>
              <a:rPr lang="en-US" altLang="zh-CN" sz="2000"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Health is the guarantee of the genetic program</a:t>
            </a:r>
            <a:endParaRPr lang="zh-CN" altLang="en-US" sz="2000"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 name="Content Placeholder 2"/>
          <p:cNvSpPr>
            <a:spLocks noGrp="1"/>
          </p:cNvSpPr>
          <p:nvPr>
            <p:ph idx="1"/>
          </p:nvPr>
        </p:nvSpPr>
        <p:spPr>
          <a:xfrm>
            <a:off x="838200" y="1479175"/>
            <a:ext cx="10515600" cy="5136777"/>
          </a:xfrm>
        </p:spPr>
        <p:txBody>
          <a:bodyPr>
            <a:normAutofit lnSpcReduction="10000"/>
          </a:bodyPr>
          <a:lstStyle/>
          <a:p>
            <a:r>
              <a:rPr lang="zh-CN" altLang="en-US" sz="2800" dirty="0">
                <a:latin typeface="黑体" panose="02010609060101010101" pitchFamily="49" charset="-122"/>
                <a:ea typeface="黑体" panose="02010609060101010101" pitchFamily="49" charset="-122"/>
              </a:rPr>
              <a:t>传染病的防控是确保牛群健康的关键</a:t>
            </a:r>
            <a:br>
              <a:rPr lang="en-US" altLang="zh-CN" sz="2800" dirty="0">
                <a:latin typeface="黑体" panose="02010609060101010101" pitchFamily="49" charset="-122"/>
                <a:ea typeface="黑体" panose="02010609060101010101" pitchFamily="49" charset="-122"/>
              </a:rPr>
            </a:br>
            <a:r>
              <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rPr>
              <a:t>Epidemic diseases control is the key to protect herd health</a:t>
            </a:r>
          </a:p>
          <a:p>
            <a:r>
              <a:rPr lang="zh-CN" altLang="en-US" sz="2800" dirty="0">
                <a:latin typeface="黑体" panose="02010609060101010101" pitchFamily="49" charset="-122"/>
                <a:ea typeface="黑体" panose="02010609060101010101" pitchFamily="49" charset="-122"/>
              </a:rPr>
              <a:t>通过免疫、筛查和净化等措施将传染病管理在可控范围内</a:t>
            </a:r>
            <a:br>
              <a:rPr lang="en-US" altLang="zh-CN" sz="2800" dirty="0">
                <a:latin typeface="黑体" panose="02010609060101010101" pitchFamily="49" charset="-122"/>
                <a:ea typeface="黑体" panose="02010609060101010101" pitchFamily="49" charset="-122"/>
              </a:rPr>
            </a:br>
            <a:r>
              <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rPr>
              <a:t>Keep epidemic diseases under control with vaccination, screening and purification</a:t>
            </a:r>
          </a:p>
          <a:p>
            <a:r>
              <a:rPr lang="zh-CN" altLang="en-US" sz="2800" dirty="0">
                <a:latin typeface="黑体" panose="02010609060101010101" pitchFamily="49" charset="-122"/>
                <a:ea typeface="黑体" panose="02010609060101010101" pitchFamily="49" charset="-122"/>
              </a:rPr>
              <a:t>疫苗免疫：口蹄疫、梭菌、</a:t>
            </a:r>
            <a:r>
              <a:rPr lang="en-US" altLang="zh-CN" sz="2800" dirty="0">
                <a:latin typeface="黑体" panose="02010609060101010101" pitchFamily="49" charset="-122"/>
                <a:ea typeface="黑体" panose="02010609060101010101" pitchFamily="49" charset="-122"/>
              </a:rPr>
              <a:t>IBR</a:t>
            </a:r>
            <a:r>
              <a:rPr lang="zh-CN" altLang="en-US" sz="2800" dirty="0">
                <a:latin typeface="黑体" panose="02010609060101010101" pitchFamily="49" charset="-122"/>
                <a:ea typeface="黑体" panose="02010609060101010101" pitchFamily="49" charset="-122"/>
              </a:rPr>
              <a:t>、</a:t>
            </a:r>
            <a:r>
              <a:rPr lang="en-US" altLang="zh-CN" sz="2800" dirty="0">
                <a:latin typeface="黑体" panose="02010609060101010101" pitchFamily="49" charset="-122"/>
                <a:ea typeface="黑体" panose="02010609060101010101" pitchFamily="49" charset="-122"/>
              </a:rPr>
              <a:t>BVD</a:t>
            </a:r>
            <a:r>
              <a:rPr lang="zh-CN" altLang="en-US" sz="2800" dirty="0">
                <a:latin typeface="黑体" panose="02010609060101010101" pitchFamily="49" charset="-122"/>
                <a:ea typeface="黑体" panose="02010609060101010101" pitchFamily="49" charset="-122"/>
              </a:rPr>
              <a:t>、结节性皮肤病</a:t>
            </a:r>
            <a:br>
              <a:rPr lang="en-US" altLang="zh-CN" sz="2800" dirty="0">
                <a:latin typeface="黑体" panose="02010609060101010101" pitchFamily="49" charset="-122"/>
                <a:ea typeface="黑体" panose="02010609060101010101" pitchFamily="49" charset="-122"/>
              </a:rPr>
            </a:br>
            <a:r>
              <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rPr>
              <a:t>Vaccination: FMD, Clostridium, IBR, BVD, LSD</a:t>
            </a:r>
          </a:p>
          <a:p>
            <a:r>
              <a:rPr lang="zh-CN" altLang="en-US" sz="2800" dirty="0">
                <a:latin typeface="黑体" panose="02010609060101010101" pitchFamily="49" charset="-122"/>
                <a:ea typeface="黑体" panose="02010609060101010101" pitchFamily="49" charset="-122"/>
              </a:rPr>
              <a:t>流产牛筛查：布病、</a:t>
            </a:r>
            <a:r>
              <a:rPr lang="en-US" altLang="zh-CN" sz="2800" dirty="0">
                <a:latin typeface="黑体" panose="02010609060101010101" pitchFamily="49" charset="-122"/>
                <a:ea typeface="黑体" panose="02010609060101010101" pitchFamily="49" charset="-122"/>
              </a:rPr>
              <a:t>BVD</a:t>
            </a:r>
            <a:r>
              <a:rPr lang="zh-CN" altLang="en-US" sz="2800" dirty="0">
                <a:latin typeface="黑体" panose="02010609060101010101" pitchFamily="49" charset="-122"/>
                <a:ea typeface="黑体" panose="02010609060101010101" pitchFamily="49" charset="-122"/>
              </a:rPr>
              <a:t>、</a:t>
            </a:r>
            <a:r>
              <a:rPr lang="en-US" altLang="zh-CN" sz="2800" dirty="0">
                <a:latin typeface="黑体" panose="02010609060101010101" pitchFamily="49" charset="-122"/>
                <a:ea typeface="黑体" panose="02010609060101010101" pitchFamily="49" charset="-122"/>
              </a:rPr>
              <a:t>IBR</a:t>
            </a:r>
            <a:r>
              <a:rPr lang="zh-CN" altLang="en-US" sz="2800" dirty="0">
                <a:latin typeface="黑体" panose="02010609060101010101" pitchFamily="49" charset="-122"/>
                <a:ea typeface="黑体" panose="02010609060101010101" pitchFamily="49" charset="-122"/>
              </a:rPr>
              <a:t>、钩端螺旋体、犬新孢子虫</a:t>
            </a:r>
            <a:br>
              <a:rPr lang="en-US" altLang="zh-CN" sz="2800" dirty="0">
                <a:latin typeface="黑体" panose="02010609060101010101" pitchFamily="49" charset="-122"/>
                <a:ea typeface="黑体" panose="02010609060101010101" pitchFamily="49" charset="-122"/>
              </a:rPr>
            </a:br>
            <a:r>
              <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rPr>
              <a:t>Abortion screen: Brucellosis, BVD, IBR, Leptospirosis, </a:t>
            </a:r>
            <a:r>
              <a:rPr lang="en-US" altLang="zh-CN" sz="1800" dirty="0" err="1">
                <a:latin typeface="Arial Unicode MS" panose="020B0604020202020204" pitchFamily="34" charset="-122"/>
                <a:ea typeface="Arial Unicode MS" panose="020B0604020202020204" pitchFamily="34" charset="-122"/>
                <a:cs typeface="Arial Unicode MS" panose="020B0604020202020204" pitchFamily="34" charset="-122"/>
              </a:rPr>
              <a:t>Neosporosis</a:t>
            </a:r>
            <a:endPar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endParaRPr>
          </a:p>
          <a:p>
            <a:r>
              <a:rPr lang="zh-CN" altLang="en-US" sz="2800" dirty="0">
                <a:latin typeface="黑体" panose="02010609060101010101" pitchFamily="49" charset="-122"/>
                <a:ea typeface="黑体" panose="02010609060101010101" pitchFamily="49" charset="-122"/>
              </a:rPr>
              <a:t>腹泻牛筛查：副结核</a:t>
            </a:r>
            <a:br>
              <a:rPr lang="en-US" altLang="zh-CN" sz="2800" dirty="0">
                <a:latin typeface="黑体" panose="02010609060101010101" pitchFamily="49" charset="-122"/>
                <a:ea typeface="黑体" panose="02010609060101010101" pitchFamily="49" charset="-122"/>
              </a:rPr>
            </a:br>
            <a:r>
              <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rPr>
              <a:t>Diarrhea screen: </a:t>
            </a:r>
            <a:r>
              <a:rPr lang="en-US" altLang="zh-CN" sz="1800" dirty="0" err="1">
                <a:latin typeface="Arial Unicode MS" panose="020B0604020202020204" pitchFamily="34" charset="-122"/>
                <a:ea typeface="Arial Unicode MS" panose="020B0604020202020204" pitchFamily="34" charset="-122"/>
                <a:cs typeface="Arial Unicode MS" panose="020B0604020202020204" pitchFamily="34" charset="-122"/>
              </a:rPr>
              <a:t>Johnes</a:t>
            </a:r>
            <a:endPar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endParaRPr>
          </a:p>
          <a:p>
            <a:r>
              <a:rPr lang="zh-CN" altLang="en-US" sz="2800" dirty="0">
                <a:latin typeface="黑体" panose="02010609060101010101" pitchFamily="49" charset="-122"/>
                <a:ea typeface="黑体" panose="02010609060101010101" pitchFamily="49" charset="-122"/>
              </a:rPr>
              <a:t>乳房炎净化：无乳链球菌、金色葡萄球菌、支原体</a:t>
            </a:r>
            <a:br>
              <a:rPr lang="en-US" altLang="zh-CN" sz="2800" dirty="0">
                <a:latin typeface="黑体" panose="02010609060101010101" pitchFamily="49" charset="-122"/>
                <a:ea typeface="黑体" panose="02010609060101010101" pitchFamily="49" charset="-122"/>
              </a:rPr>
            </a:br>
            <a:r>
              <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rPr>
              <a:t>Mastitis purification: Strep. </a:t>
            </a:r>
            <a:r>
              <a:rPr lang="en-US" altLang="zh-CN" sz="1800" dirty="0" err="1">
                <a:latin typeface="Arial Unicode MS" panose="020B0604020202020204" pitchFamily="34" charset="-122"/>
                <a:ea typeface="Arial Unicode MS" panose="020B0604020202020204" pitchFamily="34" charset="-122"/>
                <a:cs typeface="Arial Unicode MS" panose="020B0604020202020204" pitchFamily="34" charset="-122"/>
              </a:rPr>
              <a:t>agalactiae</a:t>
            </a:r>
            <a:r>
              <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rPr>
              <a:t>, Staph. aureus, mycoplasma </a:t>
            </a:r>
          </a:p>
          <a:p>
            <a:r>
              <a:rPr lang="zh-CN" altLang="en-US" sz="2800" dirty="0">
                <a:latin typeface="黑体" panose="02010609060101010101" pitchFamily="49" charset="-122"/>
                <a:ea typeface="黑体" panose="02010609060101010101" pitchFamily="49" charset="-122"/>
              </a:rPr>
              <a:t>传染病净化：布病、牛结核、</a:t>
            </a:r>
            <a:r>
              <a:rPr lang="en-US" altLang="zh-CN" sz="2800" dirty="0">
                <a:latin typeface="黑体" panose="02010609060101010101" pitchFamily="49" charset="-122"/>
                <a:ea typeface="黑体" panose="02010609060101010101" pitchFamily="49" charset="-122"/>
              </a:rPr>
              <a:t>BVD</a:t>
            </a:r>
            <a:br>
              <a:rPr lang="en-US" altLang="zh-CN" sz="2800" dirty="0">
                <a:latin typeface="黑体" panose="02010609060101010101" pitchFamily="49" charset="-122"/>
                <a:ea typeface="黑体" panose="02010609060101010101" pitchFamily="49" charset="-122"/>
              </a:rPr>
            </a:br>
            <a:r>
              <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rPr>
              <a:t>Epidemic purification: </a:t>
            </a:r>
            <a:r>
              <a:rPr lang="en-US" altLang="zh-CN" sz="1800" dirty="0" err="1">
                <a:latin typeface="Arial Unicode MS" panose="020B0604020202020204" pitchFamily="34" charset="-122"/>
                <a:ea typeface="Arial Unicode MS" panose="020B0604020202020204" pitchFamily="34" charset="-122"/>
                <a:cs typeface="Arial Unicode MS" panose="020B0604020202020204" pitchFamily="34" charset="-122"/>
              </a:rPr>
              <a:t>Brocellosis</a:t>
            </a:r>
            <a:r>
              <a:rPr lang="en-US" altLang="zh-CN" sz="1800" dirty="0">
                <a:latin typeface="Arial Unicode MS" panose="020B0604020202020204" pitchFamily="34" charset="-122"/>
                <a:ea typeface="Arial Unicode MS" panose="020B0604020202020204" pitchFamily="34" charset="-122"/>
                <a:cs typeface="Arial Unicode MS" panose="020B0604020202020204" pitchFamily="34" charset="-122"/>
              </a:rPr>
              <a:t>, TB, BVD</a:t>
            </a:r>
            <a:endParaRPr lang="zh-CN" altLang="en-US" sz="18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945000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64D0364-32B9-455F-9BE5-ADA3C9901E6C}" type="slidenum">
              <a:rPr lang="zh-CN" altLang="en-US" smtClean="0">
                <a:solidFill>
                  <a:prstClr val="black">
                    <a:tint val="75000"/>
                  </a:prstClr>
                </a:solidFill>
              </a:rPr>
              <a:pPr/>
              <a:t>37</a:t>
            </a:fld>
            <a:endParaRPr lang="zh-CN" altLang="en-US">
              <a:solidFill>
                <a:prstClr val="black">
                  <a:tint val="75000"/>
                </a:prstClr>
              </a:solidFill>
            </a:endParaRPr>
          </a:p>
        </p:txBody>
      </p:sp>
      <p:sp>
        <p:nvSpPr>
          <p:cNvPr id="3" name="Text Placeholder 2"/>
          <p:cNvSpPr>
            <a:spLocks noGrp="1"/>
          </p:cNvSpPr>
          <p:nvPr>
            <p:ph type="body" sz="quarter" idx="13"/>
          </p:nvPr>
        </p:nvSpPr>
        <p:spPr/>
        <p:txBody>
          <a:bodyPr/>
          <a:lstStyle/>
          <a:p>
            <a:pPr>
              <a:spcBef>
                <a:spcPct val="0"/>
              </a:spcBef>
            </a:pPr>
            <a:r>
              <a:rPr lang="zh-CN" altLang="en-US" sz="4400" dirty="0">
                <a:solidFill>
                  <a:srgbClr val="1F497D"/>
                </a:solidFill>
                <a:latin typeface="黑体" panose="02010609060101010101" pitchFamily="49" charset="-122"/>
                <a:ea typeface="黑体" panose="02010609060101010101" pitchFamily="49" charset="-122"/>
              </a:rPr>
              <a:t>小结 </a:t>
            </a:r>
            <a:r>
              <a:rPr lang="en-US" altLang="zh-CN"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Summary</a:t>
            </a:r>
            <a:endParaRPr lang="zh-CN" altLang="en-US" sz="4400"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Content Placeholder 3"/>
          <p:cNvSpPr>
            <a:spLocks noGrp="1"/>
          </p:cNvSpPr>
          <p:nvPr>
            <p:ph idx="1"/>
          </p:nvPr>
        </p:nvSpPr>
        <p:spPr>
          <a:xfrm>
            <a:off x="838200" y="1540042"/>
            <a:ext cx="10515600" cy="5063958"/>
          </a:xfrm>
        </p:spPr>
        <p:txBody>
          <a:bodyPr>
            <a:normAutofit fontScale="85000" lnSpcReduction="10000"/>
          </a:bodyPr>
          <a:lstStyle/>
          <a:p>
            <a:pPr>
              <a:lnSpc>
                <a:spcPct val="100000"/>
              </a:lnSpc>
            </a:pPr>
            <a:r>
              <a:rPr lang="zh-CN" altLang="en-US" sz="3200" dirty="0">
                <a:latin typeface="黑体" panose="02010609060101010101" pitchFamily="49" charset="-122"/>
                <a:ea typeface="黑体" panose="02010609060101010101" pitchFamily="49" charset="-122"/>
              </a:rPr>
              <a:t>提高</a:t>
            </a:r>
            <a:r>
              <a:rPr lang="en-US" altLang="zh-CN" sz="3200" dirty="0">
                <a:latin typeface="黑体" panose="02010609060101010101" pitchFamily="49" charset="-122"/>
                <a:ea typeface="黑体" panose="02010609060101010101" pitchFamily="49" charset="-122"/>
              </a:rPr>
              <a:t>21</a:t>
            </a:r>
            <a:r>
              <a:rPr lang="zh-CN" altLang="en-US" sz="3200" dirty="0">
                <a:latin typeface="黑体" panose="02010609060101010101" pitchFamily="49" charset="-122"/>
                <a:ea typeface="黑体" panose="02010609060101010101" pitchFamily="49" charset="-122"/>
              </a:rPr>
              <a:t>天怀孕率可推动牛群进入生产高效和繁殖高效的良性循环 </a:t>
            </a:r>
            <a:r>
              <a:rPr lang="en-US" altLang="zh-CN" sz="2200" dirty="0">
                <a:latin typeface="Arial Unicode MS" panose="020B0604020202020204" pitchFamily="34" charset="-122"/>
                <a:ea typeface="Arial Unicode MS" panose="020B0604020202020204" pitchFamily="34" charset="-122"/>
                <a:cs typeface="Arial Unicode MS" panose="020B0604020202020204" pitchFamily="34" charset="-122"/>
              </a:rPr>
              <a:t>Improve 21 PR will push the herd into the high production and high fertility cycle</a:t>
            </a:r>
          </a:p>
          <a:p>
            <a:pPr>
              <a:lnSpc>
                <a:spcPct val="100000"/>
              </a:lnSpc>
            </a:pPr>
            <a:r>
              <a:rPr lang="zh-CN" altLang="en-US" sz="3200" dirty="0">
                <a:latin typeface="黑体" panose="02010609060101010101" pitchFamily="49" charset="-122"/>
                <a:ea typeface="黑体" panose="02010609060101010101" pitchFamily="49" charset="-122"/>
              </a:rPr>
              <a:t>繁育不但是牧场高效运营的发动机，也是增加牧场效益的印钞机 </a:t>
            </a:r>
            <a:r>
              <a:rPr lang="en-US" altLang="zh-CN" sz="2200" dirty="0">
                <a:latin typeface="Arial Unicode MS" panose="020B0604020202020204" pitchFamily="34" charset="-122"/>
                <a:ea typeface="Arial Unicode MS" panose="020B0604020202020204" pitchFamily="34" charset="-122"/>
                <a:cs typeface="Arial Unicode MS" panose="020B0604020202020204" pitchFamily="34" charset="-122"/>
              </a:rPr>
              <a:t>High</a:t>
            </a:r>
            <a:r>
              <a:rPr lang="zh-CN" altLang="en-US" sz="22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200" dirty="0">
                <a:latin typeface="Arial Unicode MS" panose="020B0604020202020204" pitchFamily="34" charset="-122"/>
                <a:ea typeface="Arial Unicode MS" panose="020B0604020202020204" pitchFamily="34" charset="-122"/>
                <a:cs typeface="Arial Unicode MS" panose="020B0604020202020204" pitchFamily="34" charset="-122"/>
              </a:rPr>
              <a:t>reproduction is the engine of efficient operation, also is the cash printer of farm profits</a:t>
            </a:r>
          </a:p>
          <a:p>
            <a:pPr>
              <a:lnSpc>
                <a:spcPct val="100000"/>
              </a:lnSpc>
            </a:pPr>
            <a:r>
              <a:rPr lang="zh-CN" altLang="en-US" sz="3200" dirty="0">
                <a:latin typeface="黑体" panose="02010609060101010101" pitchFamily="49" charset="-122"/>
                <a:ea typeface="黑体" panose="02010609060101010101" pitchFamily="49" charset="-122"/>
              </a:rPr>
              <a:t>遗传物质就是奶牛牧场的新质生产力</a:t>
            </a:r>
            <a:br>
              <a:rPr lang="en-US" altLang="zh-CN" sz="3200" dirty="0">
                <a:latin typeface="黑体" panose="02010609060101010101" pitchFamily="49" charset="-122"/>
                <a:ea typeface="黑体" panose="02010609060101010101" pitchFamily="49" charset="-122"/>
              </a:rPr>
            </a:br>
            <a:r>
              <a:rPr lang="en-US" altLang="zh-CN" sz="2200" dirty="0">
                <a:latin typeface="Arial Unicode MS" panose="020B0604020202020204" pitchFamily="34" charset="-122"/>
                <a:ea typeface="Arial Unicode MS" panose="020B0604020202020204" pitchFamily="34" charset="-122"/>
                <a:cs typeface="Arial Unicode MS" panose="020B0604020202020204" pitchFamily="34" charset="-122"/>
              </a:rPr>
              <a:t>Genetics is the new productivity</a:t>
            </a:r>
          </a:p>
          <a:p>
            <a:pPr>
              <a:lnSpc>
                <a:spcPct val="100000"/>
              </a:lnSpc>
            </a:pPr>
            <a:r>
              <a:rPr lang="zh-CN" altLang="en-US" sz="3200" dirty="0">
                <a:latin typeface="黑体" panose="02010609060101010101" pitchFamily="49" charset="-122"/>
                <a:ea typeface="黑体" panose="02010609060101010101" pitchFamily="49" charset="-122"/>
              </a:rPr>
              <a:t>体外胚胎移植和基因组检测是遗传改良的加速器</a:t>
            </a:r>
            <a:br>
              <a:rPr lang="en-US" altLang="zh-CN" sz="3200" dirty="0">
                <a:latin typeface="黑体" panose="02010609060101010101" pitchFamily="49" charset="-122"/>
                <a:ea typeface="黑体" panose="02010609060101010101" pitchFamily="49" charset="-122"/>
              </a:rPr>
            </a:br>
            <a:r>
              <a:rPr lang="en-US" altLang="zh-CN" sz="2200" dirty="0">
                <a:latin typeface="Arial Unicode MS" panose="020B0604020202020204" pitchFamily="34" charset="-122"/>
                <a:ea typeface="Arial Unicode MS" panose="020B0604020202020204" pitchFamily="34" charset="-122"/>
                <a:cs typeface="Arial Unicode MS" panose="020B0604020202020204" pitchFamily="34" charset="-122"/>
              </a:rPr>
              <a:t>IVF ET and genomics are the accelerators of genetic improvement</a:t>
            </a:r>
          </a:p>
          <a:p>
            <a:pPr>
              <a:lnSpc>
                <a:spcPct val="100000"/>
              </a:lnSpc>
            </a:pPr>
            <a:r>
              <a:rPr lang="zh-CN" altLang="en-US" sz="3200" dirty="0">
                <a:latin typeface="黑体" panose="02010609060101010101" pitchFamily="49" charset="-122"/>
                <a:ea typeface="黑体" panose="02010609060101010101" pitchFamily="49" charset="-122"/>
              </a:rPr>
              <a:t>扩大移植规模，才能为提高选择强度提供基础，用规模抢时间 </a:t>
            </a:r>
            <a:r>
              <a:rPr lang="en-US" altLang="zh-CN" sz="2200" dirty="0">
                <a:latin typeface="Arial Unicode MS" panose="020B0604020202020204" pitchFamily="34" charset="-122"/>
                <a:ea typeface="Arial Unicode MS" panose="020B0604020202020204" pitchFamily="34" charset="-122"/>
                <a:cs typeface="Arial Unicode MS" panose="020B0604020202020204" pitchFamily="34" charset="-122"/>
              </a:rPr>
              <a:t>Expand the ET scales to have more heifers to improve the selection intensity, seize the time with scales </a:t>
            </a:r>
          </a:p>
          <a:p>
            <a:pPr>
              <a:lnSpc>
                <a:spcPct val="100000"/>
              </a:lnSpc>
            </a:pPr>
            <a:r>
              <a:rPr lang="zh-CN" altLang="en-US" sz="3200" dirty="0">
                <a:latin typeface="黑体" panose="02010609060101010101" pitchFamily="49" charset="-122"/>
                <a:ea typeface="黑体" panose="02010609060101010101" pitchFamily="49" charset="-122"/>
              </a:rPr>
              <a:t>育种让每一个怀孕变得更有意义</a:t>
            </a:r>
            <a:br>
              <a:rPr lang="en-US" altLang="zh-CN" sz="3200" dirty="0">
                <a:latin typeface="黑体" panose="02010609060101010101" pitchFamily="49" charset="-122"/>
                <a:ea typeface="黑体" panose="02010609060101010101" pitchFamily="49" charset="-122"/>
              </a:rPr>
            </a:br>
            <a:r>
              <a:rPr lang="en-US" altLang="zh-CN" sz="2200" dirty="0">
                <a:latin typeface="Arial Unicode MS" panose="020B0604020202020204" pitchFamily="34" charset="-122"/>
                <a:ea typeface="Arial Unicode MS" panose="020B0604020202020204" pitchFamily="34" charset="-122"/>
                <a:cs typeface="Arial Unicode MS" panose="020B0604020202020204" pitchFamily="34" charset="-122"/>
              </a:rPr>
              <a:t>Breeding to make every pregnancy more meaningful</a:t>
            </a:r>
            <a:endParaRPr lang="zh-CN" altLang="en-US" sz="22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855861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592829" y="1316483"/>
            <a:ext cx="9139826" cy="584775"/>
          </a:xfrm>
          <a:prstGeom prst="rect">
            <a:avLst/>
          </a:prstGeom>
        </p:spPr>
        <p:txBody>
          <a:bodyPr wrap="square">
            <a:spAutoFit/>
          </a:bodyPr>
          <a:lstStyle/>
          <a:p>
            <a:pPr algn="ctr"/>
            <a:r>
              <a:rPr lang="zh-CN" altLang="en-US" sz="3200" b="1" dirty="0">
                <a:ln w="11430"/>
                <a:solidFill>
                  <a:srgbClr val="1F497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简单、自律、积极进取、良好的心态、健康与安全</a:t>
            </a:r>
            <a:endParaRPr lang="en-US" altLang="zh-CN" sz="3200" b="1" dirty="0">
              <a:ln w="11430"/>
              <a:solidFill>
                <a:srgbClr val="1F497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矩形 8"/>
          <p:cNvSpPr/>
          <p:nvPr/>
        </p:nvSpPr>
        <p:spPr>
          <a:xfrm>
            <a:off x="1449093" y="2749143"/>
            <a:ext cx="9139826" cy="1261884"/>
          </a:xfrm>
          <a:prstGeom prst="rect">
            <a:avLst/>
          </a:prstGeom>
        </p:spPr>
        <p:txBody>
          <a:bodyPr wrap="square">
            <a:spAutoFit/>
          </a:bodyPr>
          <a:lstStyle/>
          <a:p>
            <a:pPr algn="ctr"/>
            <a:r>
              <a:rPr lang="en-US" altLang="zh-CN" sz="2800" b="1" dirty="0">
                <a:solidFill>
                  <a:srgbClr val="1F497D"/>
                </a:solidFill>
                <a:latin typeface="微软雅黑" panose="020B0503020204020204" pitchFamily="34" charset="-122"/>
                <a:ea typeface="微软雅黑" panose="020B0503020204020204" pitchFamily="34" charset="-122"/>
              </a:rPr>
              <a:t>Our Vision</a:t>
            </a:r>
            <a:br>
              <a:rPr lang="en-US" altLang="zh-CN" sz="2800" b="1" dirty="0">
                <a:solidFill>
                  <a:srgbClr val="1F497D"/>
                </a:solidFill>
                <a:latin typeface="微软雅黑" panose="020B0503020204020204" pitchFamily="34" charset="-122"/>
                <a:ea typeface="微软雅黑" panose="020B0503020204020204" pitchFamily="34" charset="-122"/>
              </a:rPr>
            </a:br>
            <a:r>
              <a:rPr lang="en-US" altLang="zh-CN" sz="2400" b="1" dirty="0">
                <a:solidFill>
                  <a:schemeClr val="accent1">
                    <a:lumMod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To become one of the top three dairy farm operators in the world</a:t>
            </a:r>
          </a:p>
          <a:p>
            <a:pPr algn="ctr"/>
            <a:r>
              <a:rPr lang="en-US" altLang="zh-CN" sz="2400" b="1" dirty="0">
                <a:solidFill>
                  <a:schemeClr val="accent1">
                    <a:lumMod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in terms of operational efficiency and eco-sustainability!</a:t>
            </a:r>
            <a:endParaRPr lang="zh-CN" altLang="en-US" sz="2400" b="1" dirty="0">
              <a:solidFill>
                <a:schemeClr val="accent1">
                  <a:lumMod val="50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10" name="直接连接符 9"/>
          <p:cNvCxnSpPr/>
          <p:nvPr/>
        </p:nvCxnSpPr>
        <p:spPr>
          <a:xfrm flipV="1">
            <a:off x="1592829" y="4011027"/>
            <a:ext cx="9139826" cy="12759"/>
          </a:xfrm>
          <a:prstGeom prst="line">
            <a:avLst/>
          </a:prstGeom>
          <a:ln>
            <a:solidFill>
              <a:srgbClr val="125198"/>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610507" y="2705449"/>
            <a:ext cx="9056470" cy="18177"/>
          </a:xfrm>
          <a:prstGeom prst="line">
            <a:avLst/>
          </a:prstGeom>
          <a:ln>
            <a:solidFill>
              <a:srgbClr val="125198"/>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1083432" y="1863634"/>
            <a:ext cx="10158620" cy="369332"/>
          </a:xfrm>
          <a:prstGeom prst="rect">
            <a:avLst/>
          </a:prstGeom>
        </p:spPr>
        <p:txBody>
          <a:bodyPr wrap="square">
            <a:spAutoFit/>
          </a:bodyPr>
          <a:lstStyle/>
          <a:p>
            <a:pPr algn="ctr"/>
            <a:r>
              <a:rPr lang="en-US" altLang="zh-CN" b="1" dirty="0">
                <a:ln w="11430"/>
                <a:solidFill>
                  <a:srgbClr val="1F497D"/>
                </a:solidFill>
                <a:effectLst>
                  <a:outerShdw blurRad="80000" dist="40000" dir="5040000" algn="tl">
                    <a:srgbClr val="000000">
                      <a:alpha val="30000"/>
                    </a:srgbClr>
                  </a:outerShdw>
                </a:effectLst>
                <a:latin typeface="微软雅黑" panose="020B0503020204020204" pitchFamily="34" charset="-122"/>
                <a:ea typeface="微软雅黑" panose="020B0503020204020204" pitchFamily="34" charset="-122"/>
              </a:rPr>
              <a:t>Simplify</a:t>
            </a:r>
            <a:r>
              <a:rPr lang="zh-CN" altLang="en-US" b="1" dirty="0">
                <a:ln w="11430"/>
                <a:solidFill>
                  <a:srgbClr val="1F497D"/>
                </a:solidFill>
                <a:effectLst>
                  <a:outerShdw blurRad="80000" dist="40000" dir="5040000" algn="tl">
                    <a:srgbClr val="000000">
                      <a:alpha val="30000"/>
                    </a:srgbClr>
                  </a:outerShdw>
                </a:effectLst>
                <a:latin typeface="微软雅黑" panose="020B0503020204020204" pitchFamily="34" charset="-122"/>
                <a:ea typeface="微软雅黑" panose="020B0503020204020204" pitchFamily="34" charset="-122"/>
              </a:rPr>
              <a:t>、</a:t>
            </a:r>
            <a:r>
              <a:rPr lang="en-US" altLang="zh-CN" b="1" dirty="0">
                <a:ln w="11430"/>
                <a:solidFill>
                  <a:srgbClr val="1F497D"/>
                </a:solidFill>
                <a:effectLst>
                  <a:outerShdw blurRad="80000" dist="40000" dir="5040000" algn="tl">
                    <a:srgbClr val="000000">
                      <a:alpha val="30000"/>
                    </a:srgbClr>
                  </a:outerShdw>
                </a:effectLst>
                <a:latin typeface="微软雅黑" panose="020B0503020204020204" pitchFamily="34" charset="-122"/>
                <a:ea typeface="微软雅黑" panose="020B0503020204020204" pitchFamily="34" charset="-122"/>
              </a:rPr>
              <a:t>Self-discipline</a:t>
            </a:r>
            <a:r>
              <a:rPr lang="zh-CN" altLang="en-US" b="1" dirty="0">
                <a:ln w="11430"/>
                <a:solidFill>
                  <a:srgbClr val="1F497D"/>
                </a:solidFill>
                <a:effectLst>
                  <a:outerShdw blurRad="80000" dist="40000" dir="5040000" algn="tl">
                    <a:srgbClr val="000000">
                      <a:alpha val="30000"/>
                    </a:srgbClr>
                  </a:outerShdw>
                </a:effectLst>
                <a:latin typeface="微软雅黑" panose="020B0503020204020204" pitchFamily="34" charset="-122"/>
                <a:ea typeface="微软雅黑" panose="020B0503020204020204" pitchFamily="34" charset="-122"/>
              </a:rPr>
              <a:t>、</a:t>
            </a:r>
            <a:r>
              <a:rPr lang="en-US" altLang="zh-CN" b="1" dirty="0">
                <a:ln w="11430"/>
                <a:solidFill>
                  <a:srgbClr val="1F497D"/>
                </a:solidFill>
                <a:effectLst>
                  <a:outerShdw blurRad="80000" dist="40000" dir="5040000" algn="tl">
                    <a:srgbClr val="000000">
                      <a:alpha val="30000"/>
                    </a:srgbClr>
                  </a:outerShdw>
                </a:effectLst>
                <a:latin typeface="微软雅黑" panose="020B0503020204020204" pitchFamily="34" charset="-122"/>
                <a:ea typeface="微软雅黑" panose="020B0503020204020204" pitchFamily="34" charset="-122"/>
              </a:rPr>
              <a:t>Aggressiveness</a:t>
            </a:r>
            <a:r>
              <a:rPr lang="zh-CN" altLang="en-US" b="1" dirty="0">
                <a:ln w="11430"/>
                <a:solidFill>
                  <a:srgbClr val="1F497D"/>
                </a:solidFill>
                <a:effectLst>
                  <a:outerShdw blurRad="80000" dist="40000" dir="5040000" algn="tl">
                    <a:srgbClr val="000000">
                      <a:alpha val="30000"/>
                    </a:srgbClr>
                  </a:outerShdw>
                </a:effectLst>
                <a:latin typeface="微软雅黑" panose="020B0503020204020204" pitchFamily="34" charset="-122"/>
                <a:ea typeface="微软雅黑" panose="020B0503020204020204" pitchFamily="34" charset="-122"/>
              </a:rPr>
              <a:t>、</a:t>
            </a:r>
            <a:r>
              <a:rPr lang="en-US" altLang="zh-CN" b="1" dirty="0">
                <a:ln w="11430"/>
                <a:solidFill>
                  <a:srgbClr val="1F497D"/>
                </a:solidFill>
                <a:effectLst>
                  <a:outerShdw blurRad="80000" dist="40000" dir="5040000" algn="tl">
                    <a:srgbClr val="000000">
                      <a:alpha val="30000"/>
                    </a:srgbClr>
                  </a:outerShdw>
                </a:effectLst>
                <a:latin typeface="微软雅黑" panose="020B0503020204020204" pitchFamily="34" charset="-122"/>
                <a:ea typeface="微软雅黑" panose="020B0503020204020204" pitchFamily="34" charset="-122"/>
              </a:rPr>
              <a:t>Positive-attitude</a:t>
            </a:r>
            <a:r>
              <a:rPr lang="zh-CN" altLang="en-US" b="1" dirty="0">
                <a:ln w="11430"/>
                <a:solidFill>
                  <a:srgbClr val="1F497D"/>
                </a:solidFill>
                <a:effectLst>
                  <a:outerShdw blurRad="80000" dist="40000" dir="5040000" algn="tl">
                    <a:srgbClr val="000000">
                      <a:alpha val="30000"/>
                    </a:srgbClr>
                  </a:outerShdw>
                </a:effectLst>
                <a:latin typeface="微软雅黑" panose="020B0503020204020204" pitchFamily="34" charset="-122"/>
                <a:ea typeface="微软雅黑" panose="020B0503020204020204" pitchFamily="34" charset="-122"/>
              </a:rPr>
              <a:t>、</a:t>
            </a:r>
            <a:r>
              <a:rPr lang="en-US" altLang="zh-CN" b="1" dirty="0">
                <a:ln w="11430"/>
                <a:solidFill>
                  <a:srgbClr val="1F497D"/>
                </a:solidFill>
                <a:effectLst>
                  <a:outerShdw blurRad="80000" dist="40000" dir="5040000" algn="tl">
                    <a:srgbClr val="000000">
                      <a:alpha val="30000"/>
                    </a:srgbClr>
                  </a:outerShdw>
                </a:effectLst>
                <a:latin typeface="微软雅黑" panose="020B0503020204020204" pitchFamily="34" charset="-122"/>
                <a:ea typeface="微软雅黑" panose="020B0503020204020204" pitchFamily="34" charset="-122"/>
              </a:rPr>
              <a:t>Safety &amp; Health</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073" t="2847" r="14141"/>
          <a:stretch/>
        </p:blipFill>
        <p:spPr>
          <a:xfrm>
            <a:off x="2924899" y="4483510"/>
            <a:ext cx="3554361" cy="237449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83510"/>
            <a:ext cx="3003359" cy="237449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8138"/>
          <a:stretch/>
        </p:blipFill>
        <p:spPr>
          <a:xfrm>
            <a:off x="6400799" y="4483510"/>
            <a:ext cx="2908341" cy="237449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765"/>
          <a:stretch/>
        </p:blipFill>
        <p:spPr>
          <a:xfrm>
            <a:off x="9144000" y="4483510"/>
            <a:ext cx="3048000" cy="23744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838200" y="495301"/>
            <a:ext cx="10515600" cy="766096"/>
          </a:xfrm>
        </p:spPr>
        <p:txBody>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澳亚</a:t>
            </a:r>
            <a: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t>1-7</a:t>
            </a:r>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场平均空怀天数汇总</a:t>
            </a:r>
            <a:br>
              <a:rPr lang="en-US" altLang="zh-CN"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AustAsia Farm 1-7 average DO summary</a:t>
            </a:r>
            <a:endParaRPr lang="en-US" altLang="zh-CN" b="1" dirty="0">
              <a:solidFill>
                <a:srgbClr val="1F497D"/>
              </a:solidFill>
              <a:latin typeface="黑体" panose="02010609060101010101" pitchFamily="49" charset="-122"/>
              <a:ea typeface="黑体" panose="02010609060101010101" pitchFamily="49" charset="-122"/>
              <a:cs typeface="Arial" panose="020B0604020202020204"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715986485"/>
              </p:ext>
            </p:extLst>
          </p:nvPr>
        </p:nvGraphicFramePr>
        <p:xfrm>
          <a:off x="838200" y="1667435"/>
          <a:ext cx="10515600" cy="4464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6098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838200" y="495301"/>
            <a:ext cx="10515600" cy="766096"/>
          </a:xfrm>
        </p:spPr>
        <p:txBody>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澳亚</a:t>
            </a:r>
            <a: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t>1-7</a:t>
            </a:r>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场平均泌乳天数汇总</a:t>
            </a:r>
            <a:b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AustAsia Farm 1-7 average DIM summary</a:t>
            </a:r>
            <a:endPar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3447906494"/>
              </p:ext>
            </p:extLst>
          </p:nvPr>
        </p:nvGraphicFramePr>
        <p:xfrm>
          <a:off x="838200" y="1683657"/>
          <a:ext cx="10515600" cy="44482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0861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838200" y="495301"/>
            <a:ext cx="10515600" cy="766096"/>
          </a:xfrm>
        </p:spPr>
        <p:txBody>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澳亚</a:t>
            </a:r>
            <a: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t>1-7</a:t>
            </a:r>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场平均泌乳牛日单产汇总</a:t>
            </a:r>
            <a:b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AustAsia Farm 1-7 average ADM summary</a:t>
            </a:r>
            <a:endPar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1094645081"/>
              </p:ext>
            </p:extLst>
          </p:nvPr>
        </p:nvGraphicFramePr>
        <p:xfrm>
          <a:off x="838200" y="1712685"/>
          <a:ext cx="10515600" cy="44191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7184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838200" y="495301"/>
            <a:ext cx="10515600" cy="766096"/>
          </a:xfrm>
        </p:spPr>
        <p:txBody>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澳亚</a:t>
            </a:r>
            <a: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t>1-7</a:t>
            </a:r>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场干奶时平均泌乳天数汇总</a:t>
            </a:r>
            <a:br>
              <a:rPr lang="en-US" altLang="zh-CN"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AustAsia Farm 1-7 average DIM when dry off </a:t>
            </a:r>
            <a:endParaRPr lang="en-US" altLang="zh-CN" b="1" dirty="0">
              <a:solidFill>
                <a:srgbClr val="1F497D"/>
              </a:solidFill>
              <a:latin typeface="黑体" panose="02010609060101010101" pitchFamily="49" charset="-122"/>
              <a:ea typeface="黑体" panose="02010609060101010101" pitchFamily="49" charset="-122"/>
              <a:cs typeface="Arial" panose="020B0604020202020204"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2914223435"/>
              </p:ext>
            </p:extLst>
          </p:nvPr>
        </p:nvGraphicFramePr>
        <p:xfrm>
          <a:off x="838200" y="1667435"/>
          <a:ext cx="10515600" cy="4464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0761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838200" y="495301"/>
            <a:ext cx="10515600" cy="766096"/>
          </a:xfrm>
        </p:spPr>
        <p:txBody>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澳亚</a:t>
            </a:r>
            <a: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t>1-7</a:t>
            </a:r>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场酮病发病率汇总</a:t>
            </a:r>
            <a:b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AustAsia Farm 1-7 fresh cow KET morbidity summary</a:t>
            </a:r>
            <a:endPar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3760992370"/>
              </p:ext>
            </p:extLst>
          </p:nvPr>
        </p:nvGraphicFramePr>
        <p:xfrm>
          <a:off x="838200" y="1828800"/>
          <a:ext cx="10515600" cy="43030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1396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838200" y="495301"/>
            <a:ext cx="10515600" cy="766096"/>
          </a:xfrm>
        </p:spPr>
        <p:txBody>
          <a:bodyPr/>
          <a:lstStyle/>
          <a:p>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澳亚</a:t>
            </a:r>
            <a: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t>1-7</a:t>
            </a:r>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场</a:t>
            </a:r>
            <a:r>
              <a:rPr lang="en-US" altLang="zh-CN" sz="4000" b="1" dirty="0">
                <a:solidFill>
                  <a:srgbClr val="1F497D"/>
                </a:solidFill>
                <a:latin typeface="黑体" panose="02010609060101010101" pitchFamily="49" charset="-122"/>
                <a:ea typeface="黑体" panose="02010609060101010101" pitchFamily="49" charset="-122"/>
                <a:cs typeface="Arial" panose="020B0604020202020204" pitchFamily="34" charset="0"/>
              </a:rPr>
              <a:t>60</a:t>
            </a:r>
            <a:r>
              <a:rPr lang="zh-CN" altLang="en-US" sz="4000" b="1" dirty="0">
                <a:solidFill>
                  <a:srgbClr val="1F497D"/>
                </a:solidFill>
                <a:latin typeface="黑体" panose="02010609060101010101" pitchFamily="49" charset="-122"/>
                <a:ea typeface="黑体" panose="02010609060101010101" pitchFamily="49" charset="-122"/>
                <a:cs typeface="Arial" panose="020B0604020202020204" pitchFamily="34" charset="0"/>
              </a:rPr>
              <a:t>天内死淘牛比例汇总</a:t>
            </a:r>
            <a:br>
              <a:rPr lang="en-US" altLang="zh-CN" b="1" dirty="0">
                <a:solidFill>
                  <a:srgbClr val="1F497D"/>
                </a:solidFill>
                <a:latin typeface="黑体" panose="02010609060101010101" pitchFamily="49" charset="-122"/>
                <a:ea typeface="黑体" panose="02010609060101010101" pitchFamily="49" charset="-122"/>
                <a:cs typeface="Arial" panose="020B0604020202020204" pitchFamily="34" charset="0"/>
              </a:rPr>
            </a:br>
            <a:r>
              <a:rPr lang="en-US" altLang="zh-CN" sz="2400" b="1" dirty="0">
                <a:solidFill>
                  <a:srgbClr val="1F497D"/>
                </a:solidFill>
                <a:latin typeface="Arial Unicode MS" panose="020B0604020202020204" pitchFamily="34" charset="-122"/>
                <a:ea typeface="Arial Unicode MS" panose="020B0604020202020204" pitchFamily="34" charset="-122"/>
                <a:cs typeface="Arial Unicode MS" panose="020B0604020202020204" pitchFamily="34" charset="-122"/>
              </a:rPr>
              <a:t>AustAsia Farm 1-7 first 60 days culling and death %</a:t>
            </a:r>
            <a:endParaRPr lang="en-US" altLang="zh-CN" sz="2400" b="1" dirty="0">
              <a:solidFill>
                <a:srgbClr val="1F497D"/>
              </a:solidFill>
              <a:latin typeface="黑体" panose="02010609060101010101" pitchFamily="49" charset="-122"/>
              <a:ea typeface="黑体" panose="02010609060101010101" pitchFamily="49" charset="-122"/>
              <a:cs typeface="Arial" panose="020B0604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2114324391"/>
              </p:ext>
            </p:extLst>
          </p:nvPr>
        </p:nvGraphicFramePr>
        <p:xfrm>
          <a:off x="838200" y="1828800"/>
          <a:ext cx="10515600" cy="43030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51847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7cbe9d98-3a9c-41ab-9829-4c330569937b}"/>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eba8fde2-af2b-42a6-b1ba-f41387243819}"/>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5a0f56cc-6460-48a1-9894-3b7d8e4fdbab}"/>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AFB7FAC98366479E17BC2389DC3E79" ma:contentTypeVersion="19" ma:contentTypeDescription="Create a new document." ma:contentTypeScope="" ma:versionID="57ef47bb490c21ff521d6dafad4b7838">
  <xsd:schema xmlns:xsd="http://www.w3.org/2001/XMLSchema" xmlns:xs="http://www.w3.org/2001/XMLSchema" xmlns:p="http://schemas.microsoft.com/office/2006/metadata/properties" xmlns:ns2="1d8f547b-b91a-4802-b159-4a13006d76aa" xmlns:ns3="631ba787-182f-4422-8d7c-0e4fb6d257ae" targetNamespace="http://schemas.microsoft.com/office/2006/metadata/properties" ma:root="true" ma:fieldsID="8c367f56fe6f89eaf9e9e8af80eb02c5" ns2:_="" ns3:_="">
    <xsd:import namespace="1d8f547b-b91a-4802-b159-4a13006d76aa"/>
    <xsd:import namespace="631ba787-182f-4422-8d7c-0e4fb6d257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8f547b-b91a-4802-b159-4a13006d76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fb94bd0-3042-4cf8-aa30-3f21924b227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1ba787-182f-4422-8d7c-0e4fb6d257a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2c9e339-4595-479a-8bb5-5275fe0f3be6}" ma:internalName="TaxCatchAll" ma:showField="CatchAllData" ma:web="631ba787-182f-4422-8d7c-0e4fb6d257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8f547b-b91a-4802-b159-4a13006d76aa">
      <Terms xmlns="http://schemas.microsoft.com/office/infopath/2007/PartnerControls"/>
    </lcf76f155ced4ddcb4097134ff3c332f>
    <TaxCatchAll xmlns="631ba787-182f-4422-8d7c-0e4fb6d257ae" xsi:nil="true"/>
  </documentManagement>
</p:properties>
</file>

<file path=customXml/itemProps1.xml><?xml version="1.0" encoding="utf-8"?>
<ds:datastoreItem xmlns:ds="http://schemas.openxmlformats.org/officeDocument/2006/customXml" ds:itemID="{2A896A2F-2C13-477A-943C-9D10FCCD61AD}"/>
</file>

<file path=customXml/itemProps2.xml><?xml version="1.0" encoding="utf-8"?>
<ds:datastoreItem xmlns:ds="http://schemas.openxmlformats.org/officeDocument/2006/customXml" ds:itemID="{E1AE2EBC-EEA4-4C4A-8CC6-429A7BC58558}"/>
</file>

<file path=customXml/itemProps3.xml><?xml version="1.0" encoding="utf-8"?>
<ds:datastoreItem xmlns:ds="http://schemas.openxmlformats.org/officeDocument/2006/customXml" ds:itemID="{7A8BE519-4305-4B99-BC84-1B9F0824ACE1}"/>
</file>

<file path=docProps/app.xml><?xml version="1.0" encoding="utf-8"?>
<Properties xmlns="http://schemas.openxmlformats.org/officeDocument/2006/extended-properties" xmlns:vt="http://schemas.openxmlformats.org/officeDocument/2006/docPropsVTypes">
  <TotalTime>4321</TotalTime>
  <Words>3123</Words>
  <Application>Microsoft Office PowerPoint</Application>
  <PresentationFormat>Widescreen</PresentationFormat>
  <Paragraphs>362</Paragraphs>
  <Slides>38</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Arial Unicode MS</vt:lpstr>
      <vt:lpstr>微软雅黑</vt:lpstr>
      <vt:lpstr>微软雅黑</vt:lpstr>
      <vt:lpstr>Microsoft YaHei UI</vt:lpstr>
      <vt:lpstr>Open Sans Regular</vt:lpstr>
      <vt:lpstr>黑体</vt:lpstr>
      <vt:lpstr>宋体</vt:lpstr>
      <vt:lpstr>华文楷体</vt:lpstr>
      <vt:lpstr>Arial</vt:lpstr>
      <vt:lpstr>Calibri</vt:lpstr>
      <vt:lpstr>Cambria</vt:lpstr>
      <vt:lpstr>Roboto</vt:lpstr>
      <vt:lpstr>Wingdings</vt:lpstr>
      <vt:lpstr>1_Office 主题</vt:lpstr>
      <vt:lpstr>PowerPoint Presentation</vt:lpstr>
      <vt:lpstr>每一次怀孕都有意义  Every pregnancy is meaningful   </vt:lpstr>
      <vt:lpstr>澳亚1-7场21天怀孕率汇总 AustAsia Farm 1-7 21 PR summary</vt:lpstr>
      <vt:lpstr>澳亚1-7场平均空怀天数汇总 AustAsia Farm 1-7 average DO summary</vt:lpstr>
      <vt:lpstr>澳亚1-7场平均泌乳天数汇总 AustAsia Farm 1-7 average DIM summary</vt:lpstr>
      <vt:lpstr>澳亚1-7场平均泌乳牛日单产汇总 AustAsia Farm 1-7 average ADM summary</vt:lpstr>
      <vt:lpstr>澳亚1-7场干奶时平均泌乳天数汇总 AustAsia Farm 1-7 average DIM when dry off </vt:lpstr>
      <vt:lpstr>澳亚1-7场酮病发病率汇总 AustAsia Farm 1-7 fresh cow KET morbidity summary</vt:lpstr>
      <vt:lpstr>澳亚1-7场60天内死淘牛比例汇总 AustAsia Farm 1-7 first 60 days culling and death %</vt:lpstr>
      <vt:lpstr>澳亚1-7场DIM130天怀孕牛比例汇总 AustAsia Farm 1-7 % of pregnancies within 130 DIM</vt:lpstr>
      <vt:lpstr>PowerPoint Presentation</vt:lpstr>
      <vt:lpstr>产犊后体况变化对首配受胎率的影响 Effects of BCS change after calving on the first service CR </vt:lpstr>
      <vt:lpstr>如何让奶牛在产后保持/增加体况 How to maintain/gain the BCS after calving</vt:lpstr>
      <vt:lpstr>如何减少产犊时体况高分牛的比例 How to reduce the proportion of over-condition cows at calving</vt:lpstr>
      <vt:lpstr>我们又回到了提高繁殖效率 We go back to the improving of reproduction efficiency</vt:lpstr>
      <vt:lpstr>双同期首次配种是扳机 Double Ovysynch is a trigger to improve the reproduction efficiency  </vt:lpstr>
      <vt:lpstr>主动停配期之后的参配速度 Insemination rate after VWP</vt:lpstr>
      <vt:lpstr>让每一次的怀孕更有意义 Make every pregnancy more meaningful</vt:lpstr>
      <vt:lpstr>更多选配方案创造更多附加值 More mating options create more added value</vt:lpstr>
      <vt:lpstr>更多的肉牛和性控冻精用于奶牛 More beef and sexed semen are used on dairy</vt:lpstr>
      <vt:lpstr>PowerPoint Presentation</vt:lpstr>
      <vt:lpstr>PowerPoint Presentation</vt:lpstr>
      <vt:lpstr>澳亚奶牛群体选配方案 AustAsia dairy herd mating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Austasia</dc:creator>
  <cp:lastModifiedBy>Kai Chen</cp:lastModifiedBy>
  <cp:revision>158</cp:revision>
  <dcterms:created xsi:type="dcterms:W3CDTF">2022-07-22T01:50:50Z</dcterms:created>
  <dcterms:modified xsi:type="dcterms:W3CDTF">2025-05-19T06:26:49Z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0x0101007EAFB7FAC98366479E17BC2389DC3E79</vt:lpwstr>
  </property>
</Properties>
</file>